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quickStyle1.xml" ContentType="application/vnd.openxmlformats-officedocument.drawingml.diagramQuickStyle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9144000" cy="6858000"/>
  <p:defaultTextStyle>
    <a:defPPr>
      <a:defRPr lang="fr-FR"/>
    </a:defPPr>
    <a:lvl1pPr algn="l">
      <a:spcBef>
        <a:spcPts val="0"/>
      </a:spcBef>
      <a:spcAft>
        <a:spcPts val="0"/>
      </a:spcAft>
      <a:defRPr sz="2400">
        <a:solidFill>
          <a:schemeClr val="tx1"/>
        </a:solidFill>
        <a:latin typeface="Times New Roman"/>
        <a:ea typeface="+mn-ea"/>
        <a:cs typeface="Times New Roman"/>
      </a:defRPr>
    </a:lvl1pPr>
    <a:lvl2pPr marL="457200" algn="l">
      <a:spcBef>
        <a:spcPts val="0"/>
      </a:spcBef>
      <a:spcAft>
        <a:spcPts val="0"/>
      </a:spcAft>
      <a:defRPr sz="2400">
        <a:solidFill>
          <a:schemeClr val="tx1"/>
        </a:solidFill>
        <a:latin typeface="Times New Roman"/>
        <a:ea typeface="+mn-ea"/>
        <a:cs typeface="Times New Roman"/>
      </a:defRPr>
    </a:lvl2pPr>
    <a:lvl3pPr marL="914400" algn="l">
      <a:spcBef>
        <a:spcPts val="0"/>
      </a:spcBef>
      <a:spcAft>
        <a:spcPts val="0"/>
      </a:spcAft>
      <a:defRPr sz="2400">
        <a:solidFill>
          <a:schemeClr val="tx1"/>
        </a:solidFill>
        <a:latin typeface="Times New Roman"/>
        <a:ea typeface="+mn-ea"/>
        <a:cs typeface="Times New Roman"/>
      </a:defRPr>
    </a:lvl3pPr>
    <a:lvl4pPr marL="1371600" algn="l">
      <a:spcBef>
        <a:spcPts val="0"/>
      </a:spcBef>
      <a:spcAft>
        <a:spcPts val="0"/>
      </a:spcAft>
      <a:defRPr sz="2400">
        <a:solidFill>
          <a:schemeClr val="tx1"/>
        </a:solidFill>
        <a:latin typeface="Times New Roman"/>
        <a:ea typeface="+mn-ea"/>
        <a:cs typeface="Times New Roman"/>
      </a:defRPr>
    </a:lvl4pPr>
    <a:lvl5pPr marL="1828800" algn="l">
      <a:spcBef>
        <a:spcPts val="0"/>
      </a:spcBef>
      <a:spcAft>
        <a:spcPts val="0"/>
      </a:spcAft>
      <a:defRPr sz="2400">
        <a:solidFill>
          <a:schemeClr val="tx1"/>
        </a:solidFill>
        <a:latin typeface="Times New Roman"/>
        <a:ea typeface="+mn-ea"/>
        <a:cs typeface="Times New Roman"/>
      </a:defRPr>
    </a:lvl5pPr>
    <a:lvl6pPr marL="2286000" algn="l" defTabSz="914400">
      <a:defRPr sz="2400">
        <a:solidFill>
          <a:schemeClr val="tx1"/>
        </a:solidFill>
        <a:latin typeface="Times New Roman"/>
        <a:ea typeface="+mn-ea"/>
        <a:cs typeface="Times New Roman"/>
      </a:defRPr>
    </a:lvl6pPr>
    <a:lvl7pPr marL="2743200" algn="l" defTabSz="914400">
      <a:defRPr sz="2400">
        <a:solidFill>
          <a:schemeClr val="tx1"/>
        </a:solidFill>
        <a:latin typeface="Times New Roman"/>
        <a:ea typeface="+mn-ea"/>
        <a:cs typeface="Times New Roman"/>
      </a:defRPr>
    </a:lvl7pPr>
    <a:lvl8pPr marL="3200400" algn="l" defTabSz="914400">
      <a:defRPr sz="2400">
        <a:solidFill>
          <a:schemeClr val="tx1"/>
        </a:solidFill>
        <a:latin typeface="Times New Roman"/>
        <a:ea typeface="+mn-ea"/>
        <a:cs typeface="Times New Roman"/>
      </a:defRPr>
    </a:lvl8pPr>
    <a:lvl9pPr marL="3657600" algn="l" defTabSz="914400">
      <a:defRPr sz="2400">
        <a:solidFill>
          <a:schemeClr val="tx1"/>
        </a:solidFill>
        <a:latin typeface="Times New Roman"/>
        <a:ea typeface="+mn-ea"/>
        <a:cs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3C55F82B-A7C8-454C-A2DC-5B5D6CD258CE}" type="doc">
      <dgm:prSet loTypeId="urn:microsoft.com/office/officeart/2005/8/layout/hierarchy4#1" loCatId="hierarchy" qsTypeId="urn:microsoft.com/office/officeart/2005/8/quickstyle/simple1" qsCatId="simple" csTypeId="urn:microsoft.com/office/officeart/2005/8/colors/accent1_5" csCatId="accent1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EB417512-680E-41E3-B67C-089AD24EDB4F}">
      <dgm:prSet phldrT="[Text]" custT="1"/>
      <dgm:spPr bwMode="auto"/>
      <dgm:t>
        <a:bodyPr/>
        <a:lstStyle/>
        <a:p>
          <a:pPr>
            <a:defRPr/>
          </a:pPr>
          <a:r>
            <a:rPr lang="fr-FR" sz="4000"/>
            <a:t>Seconde BBE </a:t>
          </a:r>
          <a:r>
            <a:rPr lang="fr-FR" sz="3200" i="1"/>
            <a:t>(Beauté bien-être)</a:t>
          </a:r>
          <a:endParaRPr/>
        </a:p>
        <a:p>
          <a:pPr>
            <a:defRPr/>
          </a:pPr>
          <a:r>
            <a:rPr lang="fr-FR" sz="2400">
              <a:solidFill>
                <a:schemeClr val="tx1">
                  <a:lumMod val="95000"/>
                  <a:lumOff val="5000"/>
                </a:schemeClr>
              </a:solidFill>
            </a:rPr>
            <a:t>Tronc commun Coiffure et Esthétique</a:t>
          </a:r>
          <a:endParaRPr/>
        </a:p>
      </dgm:t>
    </dgm:pt>
    <dgm:pt modelId="{E2A34A09-6C07-45B7-A385-6D6E6FB7B190}" type="parTrans" cxnId="{D71C8AB5-3D4B-4417-A977-CD92A9D0DA07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F214E32-4190-4FB1-A9D5-5EAD3768C445}" type="sibTrans" cxnId="{D71C8AB5-3D4B-4417-A977-CD92A9D0DA07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74E19CD-E4E1-4075-8D7F-44E13D573BCF}">
      <dgm:prSet phldrT="[Text]" custT="1"/>
      <dgm:spPr bwMode="auto"/>
      <dgm:t>
        <a:bodyPr/>
        <a:lstStyle/>
        <a:p>
          <a:pPr>
            <a:defRPr/>
          </a:pPr>
          <a:r>
            <a:rPr lang="fr-FR" sz="3200">
              <a:solidFill>
                <a:srgbClr val="7030A0"/>
              </a:solidFill>
            </a:rPr>
            <a:t>Première  Coiffure</a:t>
          </a:r>
          <a:endParaRPr/>
        </a:p>
      </dgm:t>
    </dgm:pt>
    <dgm:pt modelId="{8F5DD253-3EB5-49FD-A73D-F19CD8D99CFA}" type="parTrans" cxnId="{199B9B23-611C-459A-9243-3E4429DB391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A3977B1-9B91-4AC0-ABF4-CF7E2D6A7274}" type="sibTrans" cxnId="{199B9B23-611C-459A-9243-3E4429DB391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D7D017D-B9A0-441A-918A-11DDEE8281C7}">
      <dgm:prSet phldrT="[Text]" custT="1"/>
      <dgm:spPr bwMode="auto"/>
      <dgm:t>
        <a:bodyPr/>
        <a:lstStyle/>
        <a:p>
          <a:pPr algn="r">
            <a:defRPr/>
          </a:pPr>
          <a:r>
            <a:rPr lang="fr-FR" sz="4000">
              <a:solidFill>
                <a:srgbClr val="7030A0"/>
              </a:solidFill>
            </a:rPr>
            <a:t>BAC PRO COIFFURE</a:t>
          </a:r>
          <a:endParaRPr/>
        </a:p>
      </dgm:t>
    </dgm:pt>
    <dgm:pt modelId="{E85DC9FA-685C-4B08-B322-937C0B256900}" type="parTrans" cxnId="{63A71D91-1B98-44B9-B165-1482F0E13239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E00164C-80C6-40E1-8E59-E5AEBD79FB6D}" type="sibTrans" cxnId="{63A71D91-1B98-44B9-B165-1482F0E13239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D1190D3-5546-4537-B17A-FC834D84761A}">
      <dgm:prSet phldrT="[Text]" custT="1"/>
      <dgm:spPr bwMode="auto"/>
      <dgm:t>
        <a:bodyPr/>
        <a:lstStyle/>
        <a:p>
          <a:pPr>
            <a:defRPr/>
          </a:pPr>
          <a:r>
            <a:rPr lang="fr-FR" sz="3200">
              <a:solidFill>
                <a:srgbClr val="FF0066"/>
              </a:solidFill>
            </a:rPr>
            <a:t>Première Esthétique</a:t>
          </a:r>
          <a:endParaRPr/>
        </a:p>
      </dgm:t>
    </dgm:pt>
    <dgm:pt modelId="{40D47242-233E-4573-9924-B9AAD1B82753}" type="parTrans" cxnId="{2F890C4C-8AC7-4587-8F37-E1CE56DFDAF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2042F9A-EB8F-408B-9BF1-49F3738E63B3}" type="sibTrans" cxnId="{2F890C4C-8AC7-4587-8F37-E1CE56DFDAF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0B125A1-35A5-4848-BD76-E7FA2D5C1449}">
      <dgm:prSet phldrT="[Text]" custT="1"/>
      <dgm:spPr bwMode="auto"/>
      <dgm:t>
        <a:bodyPr/>
        <a:lstStyle/>
        <a:p>
          <a:pPr algn="l">
            <a:defRPr/>
          </a:pPr>
          <a:r>
            <a:rPr lang="fr-FR" sz="4000">
              <a:solidFill>
                <a:srgbClr val="FF0066"/>
              </a:solidFill>
            </a:rPr>
            <a:t>BAC PRO ESTHETIQUE</a:t>
          </a:r>
          <a:endParaRPr/>
        </a:p>
      </dgm:t>
    </dgm:pt>
    <dgm:pt modelId="{C3AD69CB-8685-4FBC-9778-C8DFADFBF331}" type="parTrans" cxnId="{BEF5FAD1-DC8F-4DE0-A0EB-6804CECAE49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ABFF122-73DB-4B18-8720-D858EE564175}" type="sibTrans" cxnId="{BEF5FAD1-DC8F-4DE0-A0EB-6804CECAE491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D51D00C-CD0C-49FE-BFE2-262073ACFB2A}">
      <dgm:prSet phldrT="[Text]" custT="1"/>
      <dgm:spPr bwMode="auto"/>
      <dgm:t>
        <a:bodyPr/>
        <a:lstStyle/>
        <a:p>
          <a:pPr>
            <a:defRPr/>
          </a:pPr>
          <a:r>
            <a:rPr lang="fr-FR" sz="3200">
              <a:solidFill>
                <a:srgbClr val="7030A0"/>
              </a:solidFill>
            </a:rPr>
            <a:t>Terminale coiffure</a:t>
          </a:r>
          <a:endParaRPr/>
        </a:p>
      </dgm:t>
    </dgm:pt>
    <dgm:pt modelId="{5B2E6B26-4217-4A01-8CD3-D4F2B9334786}" type="parTrans" cxnId="{BAD001DD-B6FC-4535-BD6C-36D2BB96E069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04979F3-5819-4DAD-B8CD-43D2F62938FA}" type="sibTrans" cxnId="{BAD001DD-B6FC-4535-BD6C-36D2BB96E069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64863D9-2A07-483D-83E5-005D88733D04}">
      <dgm:prSet phldrT="[Text]"/>
      <dgm:spPr bwMode="auto"/>
      <dgm:t>
        <a:bodyPr/>
        <a:lstStyle/>
        <a:p>
          <a:pPr>
            <a:defRPr/>
          </a:pPr>
          <a:r>
            <a:rPr lang="fr-FR">
              <a:solidFill>
                <a:srgbClr val="FF0066"/>
              </a:solidFill>
            </a:rPr>
            <a:t>Terminale Esthétique</a:t>
          </a:r>
          <a:endParaRPr/>
        </a:p>
      </dgm:t>
    </dgm:pt>
    <dgm:pt modelId="{2992F23E-FAFE-48A0-909A-081AF7420D23}" type="parTrans" cxnId="{B2916B63-E5D4-4FC9-BF54-B7BC485AE74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7125850-24B1-47B9-A76F-7BA140D8A879}" type="sibTrans" cxnId="{B2916B63-E5D4-4FC9-BF54-B7BC485AE74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151DEBC-BFFF-40DE-A802-7E151277AF69}" type="pres">
      <dgm:prSet presAssocID="{3C55F82B-A7C8-454C-A2DC-5B5D6CD258CE}" presName="Name0" presStyleCnt="0">
        <dgm:presLayoutVars>
          <dgm:chPref val="1"/>
          <dgm:dir val="norm"/>
          <dgm:animOne val="branch"/>
          <dgm:animLvl val="lvl"/>
          <dgm:resizeHandles val="exact"/>
        </dgm:presLayoutVars>
      </dgm:prSet>
      <dgm:spPr bwMode="auto"/>
    </dgm:pt>
    <dgm:pt modelId="{8E62EFE8-433F-4F83-9B34-DEB7C21333F7}" type="pres">
      <dgm:prSet presAssocID="{EB417512-680E-41E3-B67C-089AD24EDB4F}" presName="vertOne" presStyleCnt="0"/>
      <dgm:spPr bwMode="auto"/>
    </dgm:pt>
    <dgm:pt modelId="{E9AABBF2-D5CD-4DA4-850B-1BF9BD18C2E6}" type="pres">
      <dgm:prSet presAssocID="{EB417512-680E-41E3-B67C-089AD24EDB4F}" presName="txOne" presStyleLbl="node0" presStyleIdx="0" presStyleCnt="1">
        <dgm:presLayoutVars>
          <dgm:chPref val="3"/>
        </dgm:presLayoutVars>
      </dgm:prSet>
      <dgm:spPr bwMode="auto"/>
    </dgm:pt>
    <dgm:pt modelId="{8362DA69-738F-4484-9A37-3C24D0D70C0F}" type="pres">
      <dgm:prSet presAssocID="{EB417512-680E-41E3-B67C-089AD24EDB4F}" presName="parTransOne" presStyleCnt="0"/>
      <dgm:spPr bwMode="auto"/>
    </dgm:pt>
    <dgm:pt modelId="{28910C62-E2F0-4B84-B7EB-E51CC83C6337}" type="pres">
      <dgm:prSet presAssocID="{EB417512-680E-41E3-B67C-089AD24EDB4F}" presName="horzOne" presStyleCnt="0"/>
      <dgm:spPr bwMode="auto"/>
    </dgm:pt>
    <dgm:pt modelId="{C866F4DD-6CB6-4C2B-B6D6-3177223C970B}" type="pres">
      <dgm:prSet presAssocID="{574E19CD-E4E1-4075-8D7F-44E13D573BCF}" presName="vertTwo" presStyleCnt="0"/>
      <dgm:spPr bwMode="auto"/>
    </dgm:pt>
    <dgm:pt modelId="{2ECCBB49-100C-4782-BD2F-FAF46F721294}" type="pres">
      <dgm:prSet custScaleX="76587" presAssocID="{574E19CD-E4E1-4075-8D7F-44E13D573BCF}" presName="txTwo" presStyleLbl="node2" presStyleIdx="0" presStyleCnt="2">
        <dgm:presLayoutVars>
          <dgm:chPref val="3"/>
        </dgm:presLayoutVars>
      </dgm:prSet>
      <dgm:spPr bwMode="auto"/>
    </dgm:pt>
    <dgm:pt modelId="{2FA25F13-21F6-47BF-9119-067A5CA29614}" type="pres">
      <dgm:prSet presAssocID="{574E19CD-E4E1-4075-8D7F-44E13D573BCF}" presName="parTransTwo" presStyleCnt="0"/>
      <dgm:spPr bwMode="auto"/>
    </dgm:pt>
    <dgm:pt modelId="{660C0253-3F5D-4CD4-AFC2-D3F16EC4EE6B}" type="pres">
      <dgm:prSet presAssocID="{574E19CD-E4E1-4075-8D7F-44E13D573BCF}" presName="horzTwo" presStyleCnt="0"/>
      <dgm:spPr bwMode="auto"/>
    </dgm:pt>
    <dgm:pt modelId="{AA2C5CA3-6BC3-498A-86DC-208BA13FF1EF}" type="pres">
      <dgm:prSet presAssocID="{CD51D00C-CD0C-49FE-BFE2-262073ACFB2A}" presName="vertThree" presStyleCnt="0"/>
      <dgm:spPr bwMode="auto"/>
    </dgm:pt>
    <dgm:pt modelId="{B16653BC-F00B-44E8-82F4-86A095D0CEB5}" type="pres">
      <dgm:prSet custScaleX="76524" presAssocID="{CD51D00C-CD0C-49FE-BFE2-262073ACFB2A}" presName="txThree" presStyleLbl="node3" presStyleIdx="0" presStyleCnt="2">
        <dgm:presLayoutVars>
          <dgm:chPref val="3"/>
        </dgm:presLayoutVars>
      </dgm:prSet>
      <dgm:spPr bwMode="auto"/>
    </dgm:pt>
    <dgm:pt modelId="{BA873A2D-CC8C-4B69-8365-612D843CEF22}" type="pres">
      <dgm:prSet presAssocID="{CD51D00C-CD0C-49FE-BFE2-262073ACFB2A}" presName="parTransThree" presStyleCnt="0"/>
      <dgm:spPr bwMode="auto"/>
    </dgm:pt>
    <dgm:pt modelId="{EE200E50-330B-4C4F-BA67-C682A1DC093E}" type="pres">
      <dgm:prSet presAssocID="{CD51D00C-CD0C-49FE-BFE2-262073ACFB2A}" presName="horzThree" presStyleCnt="0"/>
      <dgm:spPr bwMode="auto"/>
    </dgm:pt>
    <dgm:pt modelId="{C58DC0A3-3D3F-4A7A-AF8E-F1599847A42C}" type="pres">
      <dgm:prSet presAssocID="{FD7D017D-B9A0-441A-918A-11DDEE8281C7}" presName="vertFour" presStyleCnt="0">
        <dgm:presLayoutVars>
          <dgm:chPref val="3"/>
        </dgm:presLayoutVars>
      </dgm:prSet>
      <dgm:spPr bwMode="auto"/>
    </dgm:pt>
    <dgm:pt modelId="{63E7B324-82D2-494F-8E7E-248452FAF15D}" type="pres">
      <dgm:prSet presAssocID="{FD7D017D-B9A0-441A-918A-11DDEE8281C7}" presName="txFour" presStyleLbl="node4" presStyleIdx="0" presStyleCnt="2">
        <dgm:presLayoutVars>
          <dgm:chPref val="3"/>
        </dgm:presLayoutVars>
      </dgm:prSet>
      <dgm:spPr bwMode="auto"/>
    </dgm:pt>
    <dgm:pt modelId="{F7E978A7-EF71-4A25-8E86-8BC8F533DE02}" type="pres">
      <dgm:prSet presAssocID="{FD7D017D-B9A0-441A-918A-11DDEE8281C7}" presName="horzFour" presStyleCnt="0"/>
      <dgm:spPr bwMode="auto"/>
    </dgm:pt>
    <dgm:pt modelId="{935980ED-3388-4613-8A31-AD3B3AFC01F7}" type="pres">
      <dgm:prSet presAssocID="{CA3977B1-9B91-4AC0-ABF4-CF7E2D6A7274}" presName="sibSpaceTwo" presStyleCnt="0"/>
      <dgm:spPr bwMode="auto"/>
    </dgm:pt>
    <dgm:pt modelId="{6B2DAC3A-7791-46E0-AED7-DC931D55DDE7}" type="pres">
      <dgm:prSet presAssocID="{8D1190D3-5546-4537-B17A-FC834D84761A}" presName="vertTwo" presStyleCnt="0"/>
      <dgm:spPr bwMode="auto"/>
    </dgm:pt>
    <dgm:pt modelId="{32A792C8-153E-458C-88AB-C18C1421FCB6}" type="pres">
      <dgm:prSet custScaleX="79511" presAssocID="{8D1190D3-5546-4537-B17A-FC834D84761A}" presName="txTwo" presStyleLbl="node2" presStyleIdx="1" presStyleCnt="2">
        <dgm:presLayoutVars>
          <dgm:chPref val="3"/>
        </dgm:presLayoutVars>
      </dgm:prSet>
      <dgm:spPr bwMode="auto"/>
    </dgm:pt>
    <dgm:pt modelId="{9674B53F-BE70-4F4F-89A4-88738A4814D5}" type="pres">
      <dgm:prSet presAssocID="{8D1190D3-5546-4537-B17A-FC834D84761A}" presName="parTransTwo" presStyleCnt="0"/>
      <dgm:spPr bwMode="auto"/>
    </dgm:pt>
    <dgm:pt modelId="{6EADC743-CFAF-4134-A8D9-F290C1466223}" type="pres">
      <dgm:prSet presAssocID="{8D1190D3-5546-4537-B17A-FC834D84761A}" presName="horzTwo" presStyleCnt="0"/>
      <dgm:spPr bwMode="auto"/>
    </dgm:pt>
    <dgm:pt modelId="{75ABF629-30AD-461B-9E1F-66B806CC5B50}" type="pres">
      <dgm:prSet presAssocID="{064863D9-2A07-483D-83E5-005D88733D04}" presName="vertThree" presStyleCnt="0"/>
      <dgm:spPr bwMode="auto"/>
    </dgm:pt>
    <dgm:pt modelId="{29280DBB-58E5-4700-B335-C8A7D4EA2942}" type="pres">
      <dgm:prSet custScaleX="76167" presAssocID="{064863D9-2A07-483D-83E5-005D88733D04}" presName="txThree" presStyleLbl="node3" presStyleIdx="1" presStyleCnt="2">
        <dgm:presLayoutVars>
          <dgm:chPref val="3"/>
        </dgm:presLayoutVars>
      </dgm:prSet>
      <dgm:spPr bwMode="auto"/>
    </dgm:pt>
    <dgm:pt modelId="{FA81B2E7-F7FF-4685-9ACD-B2B61734C965}" type="pres">
      <dgm:prSet presAssocID="{064863D9-2A07-483D-83E5-005D88733D04}" presName="parTransThree" presStyleCnt="0"/>
      <dgm:spPr bwMode="auto"/>
    </dgm:pt>
    <dgm:pt modelId="{A7B521C8-A871-4E20-8A6A-85A0434AB154}" type="pres">
      <dgm:prSet presAssocID="{064863D9-2A07-483D-83E5-005D88733D04}" presName="horzThree" presStyleCnt="0"/>
      <dgm:spPr bwMode="auto"/>
    </dgm:pt>
    <dgm:pt modelId="{5D6127BD-D1C1-4A3E-BF5F-4BD2AB276998}" type="pres">
      <dgm:prSet presAssocID="{F0B125A1-35A5-4848-BD76-E7FA2D5C1449}" presName="vertFour" presStyleCnt="0">
        <dgm:presLayoutVars>
          <dgm:chPref val="3"/>
        </dgm:presLayoutVars>
      </dgm:prSet>
      <dgm:spPr bwMode="auto"/>
    </dgm:pt>
    <dgm:pt modelId="{6816C51A-372C-4AD4-A71D-56BE411A6E47}" type="pres">
      <dgm:prSet presAssocID="{F0B125A1-35A5-4848-BD76-E7FA2D5C1449}" presName="txFour" presStyleLbl="node4" presStyleIdx="1" presStyleCnt="2">
        <dgm:presLayoutVars>
          <dgm:chPref val="3"/>
        </dgm:presLayoutVars>
      </dgm:prSet>
      <dgm:spPr bwMode="auto"/>
    </dgm:pt>
    <dgm:pt modelId="{2DE1AF55-3BDF-4CCE-92A2-F1F8F85A1528}" type="pres">
      <dgm:prSet presAssocID="{F0B125A1-35A5-4848-BD76-E7FA2D5C1449}" presName="horzFour" presStyleCnt="0"/>
      <dgm:spPr bwMode="auto"/>
    </dgm:pt>
  </dgm:ptLst>
  <dgm:cxnLst>
    <dgm:cxn modelId="{2B43F30F-7ACB-4F1A-B33D-04B5299B4D11}" type="presOf" srcId="{064863D9-2A07-483D-83E5-005D88733D04}" destId="{29280DBB-58E5-4700-B335-C8A7D4EA2942}" srcOrd="0" destOrd="0" presId="urn:microsoft.com/office/officeart/2005/8/layout/hierarchy4#1"/>
    <dgm:cxn modelId="{69E4C220-07BA-4C9D-BE1F-F27797B8B56C}" type="presOf" srcId="{8D1190D3-5546-4537-B17A-FC834D84761A}" destId="{32A792C8-153E-458C-88AB-C18C1421FCB6}" srcOrd="0" destOrd="0" presId="urn:microsoft.com/office/officeart/2005/8/layout/hierarchy4#1"/>
    <dgm:cxn modelId="{199B9B23-611C-459A-9243-3E4429DB391E}" srcId="{EB417512-680E-41E3-B67C-089AD24EDB4F}" destId="{574E19CD-E4E1-4075-8D7F-44E13D573BCF}" srcOrd="0" destOrd="0" parTransId="{8F5DD253-3EB5-49FD-A73D-F19CD8D99CFA}" sibTransId="{CA3977B1-9B91-4AC0-ABF4-CF7E2D6A7274}"/>
    <dgm:cxn modelId="{D7802928-282D-49B6-BD95-6C379A97B86E}" type="presOf" srcId="{EB417512-680E-41E3-B67C-089AD24EDB4F}" destId="{E9AABBF2-D5CD-4DA4-850B-1BF9BD18C2E6}" srcOrd="0" destOrd="0" presId="urn:microsoft.com/office/officeart/2005/8/layout/hierarchy4#1"/>
    <dgm:cxn modelId="{B2916B63-E5D4-4FC9-BF54-B7BC485AE742}" srcId="{8D1190D3-5546-4537-B17A-FC834D84761A}" destId="{064863D9-2A07-483D-83E5-005D88733D04}" srcOrd="0" destOrd="0" parTransId="{2992F23E-FAFE-48A0-909A-081AF7420D23}" sibTransId="{C7125850-24B1-47B9-A76F-7BA140D8A879}"/>
    <dgm:cxn modelId="{2F890C4C-8AC7-4587-8F37-E1CE56DFDAF4}" srcId="{EB417512-680E-41E3-B67C-089AD24EDB4F}" destId="{8D1190D3-5546-4537-B17A-FC834D84761A}" srcOrd="1" destOrd="0" parTransId="{40D47242-233E-4573-9924-B9AAD1B82753}" sibTransId="{92042F9A-EB8F-408B-9BF1-49F3738E63B3}"/>
    <dgm:cxn modelId="{157B7585-4777-4818-BA68-421058B3A350}" type="presOf" srcId="{F0B125A1-35A5-4848-BD76-E7FA2D5C1449}" destId="{6816C51A-372C-4AD4-A71D-56BE411A6E47}" srcOrd="0" destOrd="0" presId="urn:microsoft.com/office/officeart/2005/8/layout/hierarchy4#1"/>
    <dgm:cxn modelId="{63A71D91-1B98-44B9-B165-1482F0E13239}" srcId="{CD51D00C-CD0C-49FE-BFE2-262073ACFB2A}" destId="{FD7D017D-B9A0-441A-918A-11DDEE8281C7}" srcOrd="0" destOrd="0" parTransId="{E85DC9FA-685C-4B08-B322-937C0B256900}" sibTransId="{CE00164C-80C6-40E1-8E59-E5AEBD79FB6D}"/>
    <dgm:cxn modelId="{C15F0999-9B52-417F-96B8-8787FA8B4080}" type="presOf" srcId="{FD7D017D-B9A0-441A-918A-11DDEE8281C7}" destId="{63E7B324-82D2-494F-8E7E-248452FAF15D}" srcOrd="0" destOrd="0" presId="urn:microsoft.com/office/officeart/2005/8/layout/hierarchy4#1"/>
    <dgm:cxn modelId="{729FC2AB-D23B-4DB8-B481-58E6CB97F0A6}" type="presOf" srcId="{CD51D00C-CD0C-49FE-BFE2-262073ACFB2A}" destId="{B16653BC-F00B-44E8-82F4-86A095D0CEB5}" srcOrd="0" destOrd="0" presId="urn:microsoft.com/office/officeart/2005/8/layout/hierarchy4#1"/>
    <dgm:cxn modelId="{D71C8AB5-3D4B-4417-A977-CD92A9D0DA07}" srcId="{3C55F82B-A7C8-454C-A2DC-5B5D6CD258CE}" destId="{EB417512-680E-41E3-B67C-089AD24EDB4F}" srcOrd="0" destOrd="0" parTransId="{E2A34A09-6C07-45B7-A385-6D6E6FB7B190}" sibTransId="{1F214E32-4190-4FB1-A9D5-5EAD3768C445}"/>
    <dgm:cxn modelId="{BEF5FAD1-DC8F-4DE0-A0EB-6804CECAE491}" srcId="{064863D9-2A07-483D-83E5-005D88733D04}" destId="{F0B125A1-35A5-4848-BD76-E7FA2D5C1449}" srcOrd="0" destOrd="0" parTransId="{C3AD69CB-8685-4FBC-9778-C8DFADFBF331}" sibTransId="{7ABFF122-73DB-4B18-8720-D858EE564175}"/>
    <dgm:cxn modelId="{BAD001DD-B6FC-4535-BD6C-36D2BB96E069}" srcId="{574E19CD-E4E1-4075-8D7F-44E13D573BCF}" destId="{CD51D00C-CD0C-49FE-BFE2-262073ACFB2A}" srcOrd="0" destOrd="0" parTransId="{5B2E6B26-4217-4A01-8CD3-D4F2B9334786}" sibTransId="{004979F3-5819-4DAD-B8CD-43D2F62938FA}"/>
    <dgm:cxn modelId="{0861D2EB-7B0D-4BD3-9EE5-3196101EF380}" type="presOf" srcId="{574E19CD-E4E1-4075-8D7F-44E13D573BCF}" destId="{2ECCBB49-100C-4782-BD2F-FAF46F721294}" srcOrd="0" destOrd="0" presId="urn:microsoft.com/office/officeart/2005/8/layout/hierarchy4#1"/>
    <dgm:cxn modelId="{35EB7CF5-E798-42E3-9AA3-AFCD1E6ADE0F}" type="presOf" srcId="{3C55F82B-A7C8-454C-A2DC-5B5D6CD258CE}" destId="{5151DEBC-BFFF-40DE-A802-7E151277AF69}" srcOrd="0" destOrd="0" presId="urn:microsoft.com/office/officeart/2005/8/layout/hierarchy4#1"/>
    <dgm:cxn modelId="{DE8E41C9-F194-4A2D-BB54-B31EDE9AF355}" type="presParOf" srcId="{5151DEBC-BFFF-40DE-A802-7E151277AF69}" destId="{8E62EFE8-433F-4F83-9B34-DEB7C21333F7}" srcOrd="0" destOrd="0" presId="urn:microsoft.com/office/officeart/2005/8/layout/hierarchy4#1"/>
    <dgm:cxn modelId="{47FBFCF5-1E45-4521-949D-2096FE593800}" type="presParOf" srcId="{8E62EFE8-433F-4F83-9B34-DEB7C21333F7}" destId="{E9AABBF2-D5CD-4DA4-850B-1BF9BD18C2E6}" srcOrd="0" destOrd="0" presId="urn:microsoft.com/office/officeart/2005/8/layout/hierarchy4#1"/>
    <dgm:cxn modelId="{612760DF-8D26-47DD-9915-4F9A266B3281}" type="presParOf" srcId="{8E62EFE8-433F-4F83-9B34-DEB7C21333F7}" destId="{8362DA69-738F-4484-9A37-3C24D0D70C0F}" srcOrd="1" destOrd="0" presId="urn:microsoft.com/office/officeart/2005/8/layout/hierarchy4#1"/>
    <dgm:cxn modelId="{59C44105-5CDB-47FA-BC89-BF22388E9D5E}" type="presParOf" srcId="{8E62EFE8-433F-4F83-9B34-DEB7C21333F7}" destId="{28910C62-E2F0-4B84-B7EB-E51CC83C6337}" srcOrd="2" destOrd="0" presId="urn:microsoft.com/office/officeart/2005/8/layout/hierarchy4#1"/>
    <dgm:cxn modelId="{9CFA3C81-7F68-4F64-B817-90751C5F6E0C}" type="presParOf" srcId="{28910C62-E2F0-4B84-B7EB-E51CC83C6337}" destId="{C866F4DD-6CB6-4C2B-B6D6-3177223C970B}" srcOrd="0" destOrd="0" presId="urn:microsoft.com/office/officeart/2005/8/layout/hierarchy4#1"/>
    <dgm:cxn modelId="{C025D7EE-94F4-4C71-B289-55969793A41C}" type="presParOf" srcId="{C866F4DD-6CB6-4C2B-B6D6-3177223C970B}" destId="{2ECCBB49-100C-4782-BD2F-FAF46F721294}" srcOrd="0" destOrd="0" presId="urn:microsoft.com/office/officeart/2005/8/layout/hierarchy4#1"/>
    <dgm:cxn modelId="{63800258-ECA4-4801-8B5D-398E91AA9E5D}" type="presParOf" srcId="{C866F4DD-6CB6-4C2B-B6D6-3177223C970B}" destId="{2FA25F13-21F6-47BF-9119-067A5CA29614}" srcOrd="1" destOrd="0" presId="urn:microsoft.com/office/officeart/2005/8/layout/hierarchy4#1"/>
    <dgm:cxn modelId="{25224F50-DFEC-4C56-A742-708B6706D9EF}" type="presParOf" srcId="{C866F4DD-6CB6-4C2B-B6D6-3177223C970B}" destId="{660C0253-3F5D-4CD4-AFC2-D3F16EC4EE6B}" srcOrd="2" destOrd="0" presId="urn:microsoft.com/office/officeart/2005/8/layout/hierarchy4#1"/>
    <dgm:cxn modelId="{51FA47F0-C565-43B2-8984-BEF1F040C468}" type="presParOf" srcId="{660C0253-3F5D-4CD4-AFC2-D3F16EC4EE6B}" destId="{AA2C5CA3-6BC3-498A-86DC-208BA13FF1EF}" srcOrd="0" destOrd="0" presId="urn:microsoft.com/office/officeart/2005/8/layout/hierarchy4#1"/>
    <dgm:cxn modelId="{89D9BF2C-6C1C-474E-AAEC-47CF139D70B2}" type="presParOf" srcId="{AA2C5CA3-6BC3-498A-86DC-208BA13FF1EF}" destId="{B16653BC-F00B-44E8-82F4-86A095D0CEB5}" srcOrd="0" destOrd="0" presId="urn:microsoft.com/office/officeart/2005/8/layout/hierarchy4#1"/>
    <dgm:cxn modelId="{2204D567-2FF9-4BF1-B92C-CA99A0B9E35D}" type="presParOf" srcId="{AA2C5CA3-6BC3-498A-86DC-208BA13FF1EF}" destId="{BA873A2D-CC8C-4B69-8365-612D843CEF22}" srcOrd="1" destOrd="0" presId="urn:microsoft.com/office/officeart/2005/8/layout/hierarchy4#1"/>
    <dgm:cxn modelId="{E0D052EC-FB9F-47A0-BB0C-6F5705FDEC57}" type="presParOf" srcId="{AA2C5CA3-6BC3-498A-86DC-208BA13FF1EF}" destId="{EE200E50-330B-4C4F-BA67-C682A1DC093E}" srcOrd="2" destOrd="0" presId="urn:microsoft.com/office/officeart/2005/8/layout/hierarchy4#1"/>
    <dgm:cxn modelId="{16C20B8E-E5ED-4F1E-8BB6-F44F60A8E758}" type="presParOf" srcId="{EE200E50-330B-4C4F-BA67-C682A1DC093E}" destId="{C58DC0A3-3D3F-4A7A-AF8E-F1599847A42C}" srcOrd="0" destOrd="0" presId="urn:microsoft.com/office/officeart/2005/8/layout/hierarchy4#1"/>
    <dgm:cxn modelId="{7D089C45-42FC-4FBB-A93E-BDF45C888602}" type="presParOf" srcId="{C58DC0A3-3D3F-4A7A-AF8E-F1599847A42C}" destId="{63E7B324-82D2-494F-8E7E-248452FAF15D}" srcOrd="0" destOrd="0" presId="urn:microsoft.com/office/officeart/2005/8/layout/hierarchy4#1"/>
    <dgm:cxn modelId="{67B5F61B-9EC0-4A3F-BB30-EA9630A67F62}" type="presParOf" srcId="{C58DC0A3-3D3F-4A7A-AF8E-F1599847A42C}" destId="{F7E978A7-EF71-4A25-8E86-8BC8F533DE02}" srcOrd="1" destOrd="0" presId="urn:microsoft.com/office/officeart/2005/8/layout/hierarchy4#1"/>
    <dgm:cxn modelId="{4454B54F-422B-49AB-94A2-B74FEA3BC730}" type="presParOf" srcId="{28910C62-E2F0-4B84-B7EB-E51CC83C6337}" destId="{935980ED-3388-4613-8A31-AD3B3AFC01F7}" srcOrd="1" destOrd="0" presId="urn:microsoft.com/office/officeart/2005/8/layout/hierarchy4#1"/>
    <dgm:cxn modelId="{908E6D9C-C27E-45E7-A66B-00B114FE921E}" type="presParOf" srcId="{28910C62-E2F0-4B84-B7EB-E51CC83C6337}" destId="{6B2DAC3A-7791-46E0-AED7-DC931D55DDE7}" srcOrd="2" destOrd="0" presId="urn:microsoft.com/office/officeart/2005/8/layout/hierarchy4#1"/>
    <dgm:cxn modelId="{2AE8B4C3-71E3-40E1-AED8-68B215343B28}" type="presParOf" srcId="{6B2DAC3A-7791-46E0-AED7-DC931D55DDE7}" destId="{32A792C8-153E-458C-88AB-C18C1421FCB6}" srcOrd="0" destOrd="0" presId="urn:microsoft.com/office/officeart/2005/8/layout/hierarchy4#1"/>
    <dgm:cxn modelId="{EF9E1DC1-2E89-4518-9483-C2CA4FA1A0A7}" type="presParOf" srcId="{6B2DAC3A-7791-46E0-AED7-DC931D55DDE7}" destId="{9674B53F-BE70-4F4F-89A4-88738A4814D5}" srcOrd="1" destOrd="0" presId="urn:microsoft.com/office/officeart/2005/8/layout/hierarchy4#1"/>
    <dgm:cxn modelId="{DC5AB689-5AEB-4D9D-8E8D-8E156CA34855}" type="presParOf" srcId="{6B2DAC3A-7791-46E0-AED7-DC931D55DDE7}" destId="{6EADC743-CFAF-4134-A8D9-F290C1466223}" srcOrd="2" destOrd="0" presId="urn:microsoft.com/office/officeart/2005/8/layout/hierarchy4#1"/>
    <dgm:cxn modelId="{3E618427-86D6-4002-BD5A-818EC1833795}" type="presParOf" srcId="{6EADC743-CFAF-4134-A8D9-F290C1466223}" destId="{75ABF629-30AD-461B-9E1F-66B806CC5B50}" srcOrd="0" destOrd="0" presId="urn:microsoft.com/office/officeart/2005/8/layout/hierarchy4#1"/>
    <dgm:cxn modelId="{45E63C0C-9973-476C-9FEB-87D3478749A1}" type="presParOf" srcId="{75ABF629-30AD-461B-9E1F-66B806CC5B50}" destId="{29280DBB-58E5-4700-B335-C8A7D4EA2942}" srcOrd="0" destOrd="0" presId="urn:microsoft.com/office/officeart/2005/8/layout/hierarchy4#1"/>
    <dgm:cxn modelId="{DC841480-8901-447F-9EB9-5535E6BBABA2}" type="presParOf" srcId="{75ABF629-30AD-461B-9E1F-66B806CC5B50}" destId="{FA81B2E7-F7FF-4685-9ACD-B2B61734C965}" srcOrd="1" destOrd="0" presId="urn:microsoft.com/office/officeart/2005/8/layout/hierarchy4#1"/>
    <dgm:cxn modelId="{8DC0823D-CB28-4EDE-8560-A81F4494CB06}" type="presParOf" srcId="{75ABF629-30AD-461B-9E1F-66B806CC5B50}" destId="{A7B521C8-A871-4E20-8A6A-85A0434AB154}" srcOrd="2" destOrd="0" presId="urn:microsoft.com/office/officeart/2005/8/layout/hierarchy4#1"/>
    <dgm:cxn modelId="{67BF6099-1A9D-4615-B121-99D8BECB8B70}" type="presParOf" srcId="{A7B521C8-A871-4E20-8A6A-85A0434AB154}" destId="{5D6127BD-D1C1-4A3E-BF5F-4BD2AB276998}" srcOrd="0" destOrd="0" presId="urn:microsoft.com/office/officeart/2005/8/layout/hierarchy4#1"/>
    <dgm:cxn modelId="{4DAB2B7B-FAF8-4C80-91EC-7947714EB6E8}" type="presParOf" srcId="{5D6127BD-D1C1-4A3E-BF5F-4BD2AB276998}" destId="{6816C51A-372C-4AD4-A71D-56BE411A6E47}" srcOrd="0" destOrd="0" presId="urn:microsoft.com/office/officeart/2005/8/layout/hierarchy4#1"/>
    <dgm:cxn modelId="{244721F9-7D0E-4A87-A7AC-A854AF3D1681}" type="presParOf" srcId="{5D6127BD-D1C1-4A3E-BF5F-4BD2AB276998}" destId="{2DE1AF55-3BDF-4CCE-92A2-F1F8F85A1528}" srcOrd="1" destOrd="0" presId="urn:microsoft.com/office/officeart/2005/8/layout/hierarchy4#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360918638" name=""/>
      <dsp:cNvGrpSpPr/>
    </dsp:nvGrpSpPr>
    <dsp:grpSpPr bwMode="auto">
      <a:xfrm>
        <a:off x="0" y="0"/>
        <a:ext cx="8496944" cy="4907632"/>
        <a:chOff x="0" y="0"/>
        <a:chExt cx="8496944" cy="4907632"/>
      </a:xfrm>
    </dsp:grpSpPr>
    <dsp:sp modelId="{E9AABBF2-D5CD-4DA4-850B-1BF9BD18C2E6}">
      <dsp:nvSpPr>
        <dsp:cNvPr id="0" name=""/>
        <dsp:cNvSpPr/>
      </dsp:nvSpPr>
      <dsp:spPr bwMode="auto">
        <a:xfrm>
          <a:off x="2796" y="1503"/>
          <a:ext cx="8491351" cy="1143037"/>
        </a:xfrm>
        <a:prstGeom prst="roundRect">
          <a:avLst>
            <a:gd name="adj" fmla="val 10000"/>
          </a:avLst>
        </a:prstGeom>
        <a:solidFill>
          <a:schemeClr val="accent1"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4000"/>
            <a:t>Seconde BBE </a:t>
          </a:r>
          <a:r>
            <a:rPr lang="fr-FR" sz="3200" i="1"/>
            <a:t>(Beauté bien-être)</a:t>
          </a:r>
          <a:endParaRPr/>
        </a:p>
        <a:p>
          <a:pPr marL="0" lvl="0" indent="0" algn="ctr" defTabSz="1778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2400">
              <a:solidFill>
                <a:schemeClr val="tx1">
                  <a:lumMod val="95000"/>
                  <a:lumOff val="5000"/>
                </a:schemeClr>
              </a:solidFill>
            </a:rPr>
            <a:t>Tronc commun Coiffure et Esthétique</a:t>
          </a:r>
          <a:endParaRPr/>
        </a:p>
      </dsp:txBody>
      <dsp:txXfrm>
        <a:off x="36274" y="34981"/>
        <a:ext cx="8424395" cy="1076081"/>
      </dsp:txXfrm>
    </dsp:sp>
    <dsp:sp modelId="{2ECCBB49-100C-4782-BD2F-FAF46F721294}">
      <dsp:nvSpPr>
        <dsp:cNvPr id="0" name=""/>
        <dsp:cNvSpPr/>
      </dsp:nvSpPr>
      <dsp:spPr bwMode="auto">
        <a:xfrm>
          <a:off x="491549" y="1255365"/>
          <a:ext cx="3117401" cy="1143037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3200">
              <a:solidFill>
                <a:srgbClr val="7030A0"/>
              </a:solidFill>
            </a:rPr>
            <a:t>Première  Coiffure</a:t>
          </a:r>
          <a:endParaRPr/>
        </a:p>
      </dsp:txBody>
      <dsp:txXfrm>
        <a:off x="525027" y="1288842"/>
        <a:ext cx="3050445" cy="1076081"/>
      </dsp:txXfrm>
    </dsp:sp>
    <dsp:sp modelId="{B16653BC-F00B-44E8-82F4-86A095D0CEB5}">
      <dsp:nvSpPr>
        <dsp:cNvPr id="0" name=""/>
        <dsp:cNvSpPr/>
      </dsp:nvSpPr>
      <dsp:spPr bwMode="auto">
        <a:xfrm>
          <a:off x="498906" y="2509228"/>
          <a:ext cx="3102687" cy="114303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3200">
              <a:solidFill>
                <a:srgbClr val="7030A0"/>
              </a:solidFill>
            </a:rPr>
            <a:t>Terminale coiffure</a:t>
          </a:r>
          <a:endParaRPr/>
        </a:p>
      </dsp:txBody>
      <dsp:txXfrm>
        <a:off x="532384" y="2542706"/>
        <a:ext cx="3035731" cy="1076081"/>
      </dsp:txXfrm>
    </dsp:sp>
    <dsp:sp modelId="{63E7B324-82D2-494F-8E7E-248452FAF15D}">
      <dsp:nvSpPr>
        <dsp:cNvPr id="0" name=""/>
        <dsp:cNvSpPr/>
      </dsp:nvSpPr>
      <dsp:spPr bwMode="auto">
        <a:xfrm>
          <a:off x="22986" y="3763091"/>
          <a:ext cx="4054528" cy="1143037"/>
        </a:xfrm>
        <a:prstGeom prst="roundRect">
          <a:avLst>
            <a:gd name="adj" fmla="val 10000"/>
          </a:avLst>
        </a:prstGeom>
        <a:solidFill>
          <a:schemeClr val="accent1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4000">
              <a:solidFill>
                <a:srgbClr val="7030A0"/>
              </a:solidFill>
            </a:rPr>
            <a:t>BAC PRO COIFFURE</a:t>
          </a:r>
          <a:endParaRPr/>
        </a:p>
      </dsp:txBody>
      <dsp:txXfrm>
        <a:off x="56464" y="3796569"/>
        <a:ext cx="3987572" cy="1076081"/>
      </dsp:txXfrm>
    </dsp:sp>
    <dsp:sp modelId="{32A792C8-153E-458C-88AB-C18C1421FCB6}">
      <dsp:nvSpPr>
        <dsp:cNvPr id="0" name=""/>
        <dsp:cNvSpPr/>
      </dsp:nvSpPr>
      <dsp:spPr bwMode="auto">
        <a:xfrm>
          <a:off x="4828483" y="1255365"/>
          <a:ext cx="3236420" cy="1143037"/>
        </a:xfrm>
        <a:prstGeom prst="roundRect">
          <a:avLst>
            <a:gd name="adj" fmla="val 10000"/>
          </a:avLst>
        </a:prstGeom>
        <a:solidFill>
          <a:schemeClr val="accent1"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3200">
              <a:solidFill>
                <a:srgbClr val="FF0066"/>
              </a:solidFill>
            </a:rPr>
            <a:t>Première Esthétique</a:t>
          </a:r>
          <a:endParaRPr/>
        </a:p>
      </dsp:txBody>
      <dsp:txXfrm>
        <a:off x="4861961" y="1288842"/>
        <a:ext cx="3169464" cy="1076081"/>
      </dsp:txXfrm>
    </dsp:sp>
    <dsp:sp modelId="{29280DBB-58E5-4700-B335-C8A7D4EA2942}">
      <dsp:nvSpPr>
        <dsp:cNvPr id="0" name=""/>
        <dsp:cNvSpPr/>
      </dsp:nvSpPr>
      <dsp:spPr bwMode="auto">
        <a:xfrm>
          <a:off x="4902586" y="2509228"/>
          <a:ext cx="3088212" cy="114303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3100">
              <a:solidFill>
                <a:srgbClr val="FF0066"/>
              </a:solidFill>
            </a:rPr>
            <a:t>Terminale Esthétique</a:t>
          </a:r>
          <a:endParaRPr sz="3100"/>
        </a:p>
      </dsp:txBody>
      <dsp:txXfrm>
        <a:off x="4936063" y="2542706"/>
        <a:ext cx="3021256" cy="1076081"/>
      </dsp:txXfrm>
    </dsp:sp>
    <dsp:sp modelId="{6816C51A-372C-4AD4-A71D-56BE411A6E47}">
      <dsp:nvSpPr>
        <dsp:cNvPr id="0" name=""/>
        <dsp:cNvSpPr/>
      </dsp:nvSpPr>
      <dsp:spPr bwMode="auto">
        <a:xfrm>
          <a:off x="4419429" y="3763091"/>
          <a:ext cx="4054528" cy="1143037"/>
        </a:xfrm>
        <a:prstGeom prst="roundRect">
          <a:avLst>
            <a:gd name="adj" fmla="val 10000"/>
          </a:avLst>
        </a:prstGeom>
        <a:solidFill>
          <a:schemeClr val="accent1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4000">
              <a:solidFill>
                <a:srgbClr val="FF0066"/>
              </a:solidFill>
            </a:rPr>
            <a:t>BAC PRO ESTHETIQUE</a:t>
          </a:r>
          <a:endParaRPr/>
        </a:p>
      </dsp:txBody>
      <dsp:txXfrm>
        <a:off x="4452907" y="3796569"/>
        <a:ext cx="3987572" cy="1076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ierarchy4#1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 val="norm"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000"/>
      <dgm:constr type="w" for="des" forName="sibSpaceTwo" refType="w" refFor="des" refForName="sibSpaceOne" op="equ" fact="0.500000"/>
      <dgm:constr type="w" for="des" forName="sibSpaceThree" refType="w" refFor="des" refForName="sibSpaceTwo" op="equ" fact="0.500000"/>
      <dgm:constr type="w" for="des" forName="sibSpaceFour" refType="w" refFor="des" refForName="sibSpaceThree" op="equ" fact="0.500000"/>
      <dgm:constr type="h" for="des" forName="parTransOne" refType="w" fact="0.056000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type="roundRect" r:blip="">
            <dgm:adjLst>
              <dgm:adj idx="1" val="0.100000"/>
            </dgm:adjLst>
          </dgm:shape>
          <dgm:presOf axis="self"/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type="roundRect" r:blip="">
                  <dgm:adjLst>
                    <dgm:adj idx="1" val="0.100000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00000"/>
                  <dgm:constr type="bMarg" refType="primFontSz" fact="0.300000"/>
                  <dgm:constr type="lMarg" refType="primFontSz" fact="0.300000"/>
                  <dgm:constr type="rMarg" refType="primFontSz" fact="0.300000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type="roundRect" r:blip="">
                        <dgm:adjLst>
                          <dgm:adj idx="1" val="0.100000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00000"/>
                        <dgm:constr type="bMarg" refType="primFontSz" fact="0.300000"/>
                        <dgm:constr type="lMarg" refType="primFontSz" fact="0.300000"/>
                        <dgm:constr type="rMarg" refType="primFontSz" fact="0.300000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type="roundRect" r:blip="">
                              <dgm:adjLst>
                                <dgm:adj idx="1" val="0.100000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00000"/>
                              <dgm:constr type="bMarg" refType="primFontSz" fact="0.300000"/>
                              <dgm:constr type="lMarg" refType="primFontSz" fact="0.300000"/>
                              <dgm:constr type="rMarg" refType="primFontSz" fact="0.300000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 bwMode="auto"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 bwMode="auto">
          <a:xfrm>
            <a:off x="1432560" y="1850064"/>
            <a:ext cx="7406640" cy="1752599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23ADEE-6784-4A71-BD3D-D3C91C93E79D}" type="slidenum">
              <a:rPr lang="fr-FR"/>
              <a:t/>
            </a:fld>
            <a:endParaRPr lang="fr-FR"/>
          </a:p>
        </p:txBody>
      </p:sp>
      <p:sp>
        <p:nvSpPr>
          <p:cNvPr id="8" name="Ellipse 7"/>
          <p:cNvSpPr/>
          <p:nvPr/>
        </p:nvSpPr>
        <p:spPr bwMode="auto"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/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Ellipse 8"/>
          <p:cNvSpPr/>
          <p:nvPr/>
        </p:nvSpPr>
        <p:spPr bwMode="auto"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50BDBF-BC7A-466B-A594-1731A42B3F5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6858000" y="274639"/>
            <a:ext cx="1828800" cy="5851525"/>
          </a:xfrm>
        </p:spPr>
        <p:txBody>
          <a:bodyPr vert="eaVert"/>
          <a:lstStyle/>
          <a:p>
            <a:pPr>
              <a:defRPr/>
            </a:pPr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1143000" y="274640"/>
            <a:ext cx="5562600" cy="5851525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7057C8-D26A-4C2D-B23C-35FCF97A75A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bl" userDrawn="1">
  <p:cSld name="Titre et tablea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 bwMode="auto">
          <a:xfrm>
            <a:off x="685800" y="1981200"/>
            <a:ext cx="7772400" cy="4114800"/>
          </a:xfrm>
        </p:spPr>
        <p:txBody>
          <a:bodyPr/>
          <a:lstStyle/>
          <a:p>
            <a:pPr lvl="0">
              <a:defRPr/>
            </a:pPr>
            <a:endParaRPr lang="fr-FR"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57239-A5BF-4B44-BF9F-FF0135299C3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FE2C58-FB3B-4305-8F67-6921B14038A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DB273F-5D9E-444B-81B0-7836266CB44E}" type="slidenum">
              <a:rPr lang="fr-FR"/>
              <a:t/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Ellipse 7"/>
          <p:cNvSpPr/>
          <p:nvPr/>
        </p:nvSpPr>
        <p:spPr bwMode="auto"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/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Ellipse 8"/>
          <p:cNvSpPr/>
          <p:nvPr/>
        </p:nvSpPr>
        <p:spPr bwMode="auto"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435608" y="274320"/>
            <a:ext cx="7498080" cy="1143000"/>
          </a:xfrm>
        </p:spPr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AC8CD3-4694-4FC6-9165-25DCDED7480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328278"/>
            <a:ext cx="4023360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 bwMode="auto">
          <a:xfrm>
            <a:off x="4663440" y="328278"/>
            <a:ext cx="4023360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 bwMode="auto">
          <a:xfrm>
            <a:off x="457200" y="969335"/>
            <a:ext cx="402336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63440" y="969335"/>
            <a:ext cx="402336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B592FA-19C8-486A-9175-A36447D0AAA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435608" y="274320"/>
            <a:ext cx="7498080" cy="1143000"/>
          </a:xfrm>
        </p:spPr>
        <p:txBody>
          <a:bodyPr anchor="ctr"/>
          <a:lstStyle/>
          <a:p>
            <a:pPr>
              <a:defRPr/>
            </a:pPr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9E9442-E0C0-4889-BECB-87AE868447B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99552E-E008-485A-A467-6567BFDC9D27}" type="slidenum">
              <a:rPr lang="fr-FR"/>
              <a:t/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57200" y="216778"/>
            <a:ext cx="381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 bwMode="auto"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 bwMode="auto">
          <a:xfrm>
            <a:off x="457200" y="2133600"/>
            <a:ext cx="8153399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B6214F-F49A-48AD-992F-CD9ED4E5F89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9BF7F6-3A92-4087-BE62-0AE0DC0A1B47}" type="slidenum">
              <a:rPr lang="fr-FR"/>
              <a:t/>
            </a:fld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</p:spPr>
        <p:txBody>
          <a:bodyPr lIns="91440" tIns="274320" rtlCol="0" anchor="t">
            <a:normAutofit/>
          </a:bodyPr>
          <a:lstStyle/>
          <a:p>
            <a:pPr marL="0" indent="-283464" algn="l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9" name="Organigramme : Processus 8"/>
          <p:cNvSpPr/>
          <p:nvPr/>
        </p:nvSpPr>
        <p:spPr bwMode="auto"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/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rganigramme : Processus 9"/>
          <p:cNvSpPr/>
          <p:nvPr/>
        </p:nvSpPr>
        <p:spPr bwMode="auto">
          <a:xfrm rot="2103353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/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 bwMode="auto"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Ellipse 7"/>
          <p:cNvSpPr/>
          <p:nvPr/>
        </p:nvSpPr>
        <p:spPr bwMode="auto">
          <a:xfrm>
            <a:off x="168815" y="21101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Bouée 10"/>
          <p:cNvSpPr/>
          <p:nvPr/>
        </p:nvSpPr>
        <p:spPr bwMode="auto"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/>
          </a:gradFill>
          <a:ln w="7350" cap="rnd" cmpd="sng" algn="ctr">
            <a:solidFill>
              <a:schemeClr val="bg2">
                <a:shade val="60000"/>
                <a:satMod val="22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 bwMode="auto"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 bwMode="auto"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fld id="{4A5B0DC5-A4D4-4179-ACCD-CF6B85539FBB}" type="slidenum">
              <a:rPr lang="fr-FR"/>
              <a:t/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>
        <a:spcBef>
          <a:spcPts val="0"/>
        </a:spcBef>
        <a:buNone/>
        <a:defRPr sz="4300">
          <a:solidFill>
            <a:schemeClr val="tx2">
              <a:satMod val="130000"/>
            </a:schemeClr>
          </a:solidFill>
          <a:latin typeface="+mj-lt"/>
          <a:ea typeface="+mj-ea"/>
          <a:cs typeface="+mj-cs"/>
        </a:defRPr>
      </a:lvl1pPr>
    </p:titleStyle>
    <p:bodyStyle>
      <a:lvl1pPr marL="365760" indent="-283464" algn="l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>
        <a:lnSpc>
          <a:spcPct val="100000"/>
        </a:lnSpc>
        <a:spcBef>
          <a:spcPts val="0"/>
        </a:spcBef>
        <a:buClr>
          <a:schemeClr val="accent2"/>
        </a:buClr>
        <a:buFont typeface="Wingdings 2"/>
        <a:buChar char="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>
        <a:lnSpc>
          <a:spcPct val="100000"/>
        </a:lnSpc>
        <a:spcBef>
          <a:spcPts val="0"/>
        </a:spcBef>
        <a:buClr>
          <a:schemeClr val="accent3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>
        <a:lnSpc>
          <a:spcPct val="100000"/>
        </a:lnSpc>
        <a:spcBef>
          <a:spcPts val="0"/>
        </a:spcBef>
        <a:buClr>
          <a:schemeClr val="accent4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508759" indent="-182880" algn="l">
        <a:lnSpc>
          <a:spcPct val="100000"/>
        </a:lnSpc>
        <a:spcBef>
          <a:spcPts val="0"/>
        </a:spcBef>
        <a:buClr>
          <a:schemeClr val="accent5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>
        <a:lnSpc>
          <a:spcPct val="100000"/>
        </a:lnSpc>
        <a:spcBef>
          <a:spcPts val="0"/>
        </a:spcBef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>
        <a:lnSpc>
          <a:spcPct val="100000"/>
        </a:lnSpc>
        <a:spcBef>
          <a:spcPts val="0"/>
        </a:spcBef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>
        <a:lnSpc>
          <a:spcPct val="100000"/>
        </a:lnSpc>
        <a:spcBef>
          <a:spcPts val="0"/>
        </a:spcBef>
        <a:buClr>
          <a:schemeClr val="accent6"/>
        </a:buClr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 bwMode="auto">
          <a:xfrm>
            <a:off x="935596" y="6273225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200">
                <a:latin typeface="Cambria"/>
                <a:ea typeface="Cambria"/>
              </a:rPr>
              <a:t>Lycée Professionnel Victor Lépine - CAEN</a:t>
            </a:r>
            <a:endParaRPr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l="10193" t="22818" r="0" b="0"/>
          <a:stretch/>
        </p:blipFill>
        <p:spPr bwMode="auto">
          <a:xfrm>
            <a:off x="588253" y="3219794"/>
            <a:ext cx="3767723" cy="2798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 bwMode="auto">
          <a:xfrm>
            <a:off x="1403648" y="260648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6000">
                <a:latin typeface="Book Antiqua"/>
              </a:rPr>
              <a:t>Présentation </a:t>
            </a:r>
            <a:endParaRPr/>
          </a:p>
          <a:p>
            <a:pPr algn="ctr">
              <a:defRPr/>
            </a:pPr>
            <a:r>
              <a:rPr lang="fr-FR" sz="6600">
                <a:latin typeface="Book Antiqua"/>
              </a:rPr>
              <a:t>Section esthétique et coiffure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84429" y="3230971"/>
            <a:ext cx="3971318" cy="2779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107504" y="404664"/>
            <a:ext cx="8928992" cy="887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900" b="1">
                <a:solidFill>
                  <a:schemeClr val="tx1"/>
                </a:solidFill>
                <a:latin typeface="Book Antiqua"/>
              </a:rPr>
              <a:t>L’équipement de l’élève en esthétique</a:t>
            </a:r>
            <a:endParaRPr/>
          </a:p>
        </p:txBody>
      </p:sp>
      <p:sp>
        <p:nvSpPr>
          <p:cNvPr id="7171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971599" y="1268760"/>
            <a:ext cx="8244408" cy="504056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fr-FR" sz="3600" b="1">
                <a:solidFill>
                  <a:srgbClr val="002060"/>
                </a:solidFill>
                <a:latin typeface="Book Antiqua"/>
              </a:rPr>
              <a:t>L’élève fournit * :</a:t>
            </a:r>
            <a:endParaRPr/>
          </a:p>
          <a:p>
            <a:pPr>
              <a:defRPr/>
            </a:pPr>
            <a:r>
              <a:rPr lang="fr-FR" sz="2600">
                <a:solidFill>
                  <a:srgbClr val="002060"/>
                </a:solidFill>
                <a:latin typeface="Book Antiqua"/>
              </a:rPr>
              <a:t>Tenue professionnelle </a:t>
            </a:r>
            <a:r>
              <a:rPr lang="fr-FR" sz="2600" i="1">
                <a:solidFill>
                  <a:srgbClr val="002060"/>
                </a:solidFill>
                <a:latin typeface="Book Antiqua"/>
              </a:rPr>
              <a:t>(tunique, pantalon, chaussures) </a:t>
            </a:r>
            <a:endParaRPr/>
          </a:p>
          <a:p>
            <a:pPr>
              <a:defRPr/>
            </a:pPr>
            <a:r>
              <a:rPr lang="fr-FR" sz="2600">
                <a:solidFill>
                  <a:srgbClr val="002060"/>
                </a:solidFill>
                <a:latin typeface="Book Antiqua"/>
              </a:rPr>
              <a:t>Matériel professionnel </a:t>
            </a:r>
            <a:r>
              <a:rPr lang="fr-FR" sz="2600" i="1">
                <a:solidFill>
                  <a:srgbClr val="002060"/>
                </a:solidFill>
                <a:latin typeface="Book Antiqua"/>
              </a:rPr>
              <a:t>(kit commandé à tarif préférentiel par le lycée : éponges, spatules, pinceaux…)</a:t>
            </a:r>
            <a:endParaRPr lang="fr-FR" sz="2600">
              <a:solidFill>
                <a:srgbClr val="002060"/>
              </a:solidFill>
              <a:latin typeface="Book Antiqua"/>
            </a:endParaRPr>
          </a:p>
          <a:p>
            <a:pPr>
              <a:buNone/>
              <a:defRPr/>
            </a:pPr>
            <a:endParaRPr lang="fr-FR" sz="2200">
              <a:solidFill>
                <a:srgbClr val="002060"/>
              </a:solidFill>
              <a:latin typeface="Book Antiqua"/>
            </a:endParaRPr>
          </a:p>
          <a:p>
            <a:pPr>
              <a:buNone/>
              <a:defRPr/>
            </a:pPr>
            <a:r>
              <a:rPr lang="fr-FR" sz="3600" b="1">
                <a:solidFill>
                  <a:srgbClr val="002060"/>
                </a:solidFill>
                <a:latin typeface="Book Antiqua"/>
              </a:rPr>
              <a:t>Le lycée VL met à disposition :</a:t>
            </a:r>
            <a:endParaRPr/>
          </a:p>
          <a:p>
            <a:pPr>
              <a:defRPr/>
            </a:pPr>
            <a:r>
              <a:rPr lang="fr-FR" sz="2600">
                <a:solidFill>
                  <a:srgbClr val="002060"/>
                </a:solidFill>
                <a:latin typeface="Book Antiqua"/>
              </a:rPr>
              <a:t>Produits cosmétiques</a:t>
            </a:r>
            <a:endParaRPr/>
          </a:p>
          <a:p>
            <a:pPr>
              <a:defRPr/>
            </a:pPr>
            <a:r>
              <a:rPr lang="fr-FR" sz="2600">
                <a:solidFill>
                  <a:srgbClr val="002060"/>
                </a:solidFill>
                <a:latin typeface="Book Antiqua"/>
              </a:rPr>
              <a:t>Consommables </a:t>
            </a:r>
            <a:r>
              <a:rPr lang="fr-FR" sz="2600" i="1">
                <a:solidFill>
                  <a:srgbClr val="002060"/>
                </a:solidFill>
                <a:latin typeface="Book Antiqua"/>
              </a:rPr>
              <a:t>(cotons, mouchoirs, linge jetable…)</a:t>
            </a:r>
            <a:endParaRPr/>
          </a:p>
          <a:p>
            <a:pPr>
              <a:defRPr/>
            </a:pPr>
            <a:r>
              <a:rPr lang="fr-FR" sz="2600">
                <a:solidFill>
                  <a:srgbClr val="002060"/>
                </a:solidFill>
                <a:latin typeface="Book Antiqua"/>
              </a:rPr>
              <a:t>Appareils professionnels</a:t>
            </a:r>
            <a:endParaRPr/>
          </a:p>
          <a:p>
            <a:pPr>
              <a:buNone/>
              <a:defRPr/>
            </a:pPr>
            <a:endParaRPr lang="fr-FR" sz="2200">
              <a:solidFill>
                <a:srgbClr val="002060"/>
              </a:solidFill>
              <a:latin typeface="Book Antiqua"/>
            </a:endParaRPr>
          </a:p>
          <a:p>
            <a:pPr>
              <a:buNone/>
              <a:defRPr/>
            </a:pPr>
            <a:r>
              <a:rPr lang="fr-FR" sz="3600">
                <a:solidFill>
                  <a:srgbClr val="002060"/>
                </a:solidFill>
                <a:latin typeface="Book Antiqua"/>
              </a:rPr>
              <a:t>* </a:t>
            </a:r>
            <a:r>
              <a:rPr lang="fr-FR" sz="2000">
                <a:solidFill>
                  <a:srgbClr val="002060"/>
                </a:solidFill>
                <a:latin typeface="Book Antiqua"/>
              </a:rPr>
              <a:t>Aides possibles </a:t>
            </a:r>
            <a:r>
              <a:rPr lang="fr-FR" sz="2000" i="1">
                <a:solidFill>
                  <a:srgbClr val="002060"/>
                </a:solidFill>
                <a:latin typeface="Book Antiqua"/>
              </a:rPr>
              <a:t>(Carte Atout, bourse de rentrée, prime d’équipement…)</a:t>
            </a:r>
            <a:endParaRPr/>
          </a:p>
          <a:p>
            <a:pPr>
              <a:defRPr/>
            </a:pPr>
            <a:endParaRPr lang="fr-FR" sz="2600">
              <a:solidFill>
                <a:srgbClr val="002060"/>
              </a:solidFill>
              <a:latin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971599" y="1447800"/>
            <a:ext cx="7962088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fr-FR" sz="4000" b="1">
                <a:solidFill>
                  <a:srgbClr val="002060"/>
                </a:solidFill>
                <a:latin typeface="Book Antiqua"/>
              </a:rPr>
              <a:t>L’élève fournit * :</a:t>
            </a:r>
            <a:endParaRPr/>
          </a:p>
          <a:p>
            <a:pPr>
              <a:defRPr/>
            </a:pPr>
            <a:r>
              <a:rPr lang="fr-FR" sz="3200">
                <a:solidFill>
                  <a:srgbClr val="002060"/>
                </a:solidFill>
                <a:latin typeface="Book Antiqua"/>
              </a:rPr>
              <a:t>Tenue professionnelle </a:t>
            </a:r>
            <a:r>
              <a:rPr lang="fr-FR" sz="3200" i="1">
                <a:solidFill>
                  <a:srgbClr val="002060"/>
                </a:solidFill>
                <a:latin typeface="Book Antiqua"/>
              </a:rPr>
              <a:t>(tunique, pantalon, chaussures) </a:t>
            </a:r>
            <a:endParaRPr/>
          </a:p>
          <a:p>
            <a:pPr>
              <a:defRPr/>
            </a:pPr>
            <a:r>
              <a:rPr lang="fr-FR" sz="3200">
                <a:solidFill>
                  <a:srgbClr val="002060"/>
                </a:solidFill>
                <a:latin typeface="Book Antiqua"/>
              </a:rPr>
              <a:t>Matériel professionnel à partir de la 1</a:t>
            </a:r>
            <a:r>
              <a:rPr lang="fr-FR" sz="3200" baseline="30000">
                <a:solidFill>
                  <a:srgbClr val="002060"/>
                </a:solidFill>
                <a:latin typeface="Book Antiqua"/>
              </a:rPr>
              <a:t>ère</a:t>
            </a:r>
            <a:r>
              <a:rPr lang="fr-FR" sz="3200">
                <a:solidFill>
                  <a:srgbClr val="002060"/>
                </a:solidFill>
                <a:latin typeface="Book Antiqua"/>
              </a:rPr>
              <a:t> BAC PRO </a:t>
            </a:r>
            <a:r>
              <a:rPr lang="fr-FR" sz="3200" i="1">
                <a:solidFill>
                  <a:srgbClr val="002060"/>
                </a:solidFill>
                <a:latin typeface="Book Antiqua"/>
              </a:rPr>
              <a:t>(kit commandé à tarif préférentiel )</a:t>
            </a:r>
            <a:endParaRPr lang="fr-FR" sz="3200">
              <a:solidFill>
                <a:srgbClr val="002060"/>
              </a:solidFill>
              <a:latin typeface="Book Antiqua"/>
            </a:endParaRPr>
          </a:p>
          <a:p>
            <a:pPr>
              <a:buNone/>
              <a:defRPr/>
            </a:pPr>
            <a:endParaRPr lang="fr-FR" sz="2800">
              <a:solidFill>
                <a:srgbClr val="002060"/>
              </a:solidFill>
              <a:latin typeface="Book Antiqua"/>
            </a:endParaRPr>
          </a:p>
          <a:p>
            <a:pPr>
              <a:buNone/>
              <a:defRPr/>
            </a:pPr>
            <a:r>
              <a:rPr lang="fr-FR" sz="4000" b="1">
                <a:solidFill>
                  <a:srgbClr val="002060"/>
                </a:solidFill>
                <a:latin typeface="Book Antiqua"/>
              </a:rPr>
              <a:t>Le lycée VL met à disposition :</a:t>
            </a:r>
            <a:endParaRPr/>
          </a:p>
          <a:p>
            <a:pPr>
              <a:defRPr/>
            </a:pPr>
            <a:r>
              <a:rPr lang="fr-FR">
                <a:solidFill>
                  <a:srgbClr val="002060"/>
                </a:solidFill>
                <a:latin typeface="Book Antiqua"/>
              </a:rPr>
              <a:t>Produits</a:t>
            </a:r>
            <a:endParaRPr/>
          </a:p>
          <a:p>
            <a:pPr>
              <a:defRPr/>
            </a:pPr>
            <a:r>
              <a:rPr lang="fr-FR">
                <a:solidFill>
                  <a:srgbClr val="002060"/>
                </a:solidFill>
                <a:latin typeface="Book Antiqua"/>
              </a:rPr>
              <a:t>Têtes malléables</a:t>
            </a:r>
            <a:endParaRPr/>
          </a:p>
          <a:p>
            <a:pPr>
              <a:defRPr/>
            </a:pPr>
            <a:r>
              <a:rPr lang="fr-FR">
                <a:solidFill>
                  <a:srgbClr val="002060"/>
                </a:solidFill>
                <a:latin typeface="Book Antiqua"/>
              </a:rPr>
              <a:t>Matériels</a:t>
            </a:r>
            <a:r>
              <a:rPr lang="fr-FR" sz="3200">
                <a:solidFill>
                  <a:srgbClr val="002060"/>
                </a:solidFill>
                <a:latin typeface="Book Antiqua"/>
              </a:rPr>
              <a:t> professionnels </a:t>
            </a:r>
            <a:endParaRPr/>
          </a:p>
          <a:p>
            <a:pPr>
              <a:buNone/>
              <a:defRPr/>
            </a:pPr>
            <a:endParaRPr lang="fr-FR" sz="2800">
              <a:solidFill>
                <a:srgbClr val="002060"/>
              </a:solidFill>
              <a:latin typeface="Book Antiqua"/>
            </a:endParaRPr>
          </a:p>
          <a:p>
            <a:pPr>
              <a:buNone/>
              <a:defRPr/>
            </a:pPr>
            <a:r>
              <a:rPr lang="fr-FR" sz="4000">
                <a:solidFill>
                  <a:srgbClr val="002060"/>
                </a:solidFill>
                <a:latin typeface="Book Antiqua"/>
              </a:rPr>
              <a:t>* </a:t>
            </a:r>
            <a:r>
              <a:rPr lang="fr-FR" sz="2400">
                <a:solidFill>
                  <a:srgbClr val="002060"/>
                </a:solidFill>
                <a:latin typeface="Book Antiqua"/>
              </a:rPr>
              <a:t>Aides possibles </a:t>
            </a:r>
            <a:r>
              <a:rPr lang="fr-FR" sz="2400" i="1">
                <a:solidFill>
                  <a:srgbClr val="002060"/>
                </a:solidFill>
                <a:latin typeface="Book Antiqua"/>
              </a:rPr>
              <a:t>(Carte Atout, bourse de rentrée, prime d’équipement…)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5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395536" y="260648"/>
            <a:ext cx="8352928" cy="887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900" b="1">
                <a:solidFill>
                  <a:schemeClr val="tx1"/>
                </a:solidFill>
                <a:latin typeface="Book Antiqua"/>
              </a:rPr>
              <a:t>L’équipement de l’élève en coiffure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179512" y="404664"/>
            <a:ext cx="8712968" cy="887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600" b="1">
                <a:solidFill>
                  <a:schemeClr val="tx1"/>
                </a:solidFill>
                <a:latin typeface="Book Antiqua"/>
              </a:rPr>
              <a:t>L’esthéticienne titulaire d’un </a:t>
            </a:r>
            <a:r>
              <a:rPr lang="fr-FR" sz="3600" b="1">
                <a:solidFill>
                  <a:srgbClr val="FF0066"/>
                </a:solidFill>
                <a:latin typeface="Book Antiqua"/>
              </a:rPr>
              <a:t>CAP Esthétique </a:t>
            </a:r>
            <a:r>
              <a:rPr lang="fr-FR" sz="3600" b="1">
                <a:solidFill>
                  <a:schemeClr val="tx1"/>
                </a:solidFill>
                <a:latin typeface="Book Antiqua"/>
              </a:rPr>
              <a:t>peut exercer en tant que :</a:t>
            </a:r>
            <a:endParaRPr/>
          </a:p>
        </p:txBody>
      </p:sp>
      <p:sp>
        <p:nvSpPr>
          <p:cNvPr id="7171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1048072" y="1628800"/>
            <a:ext cx="7988424" cy="4464496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fr-FR" b="1">
                <a:solidFill>
                  <a:srgbClr val="002060"/>
                </a:solidFill>
                <a:latin typeface="Book Antiqua"/>
              </a:rPr>
              <a:t>Esthéticienne  </a:t>
            </a:r>
            <a:r>
              <a:rPr lang="fr-FR" b="1" u="sng">
                <a:solidFill>
                  <a:srgbClr val="002060"/>
                </a:solidFill>
                <a:latin typeface="Book Antiqua"/>
              </a:rPr>
              <a:t>Qualifiée</a:t>
            </a:r>
            <a:endParaRPr/>
          </a:p>
          <a:p>
            <a:pPr>
              <a:defRPr/>
            </a:pPr>
            <a:r>
              <a:rPr lang="fr-FR" sz="2100">
                <a:solidFill>
                  <a:srgbClr val="002060"/>
                </a:solidFill>
                <a:latin typeface="Book Antiqua"/>
              </a:rPr>
              <a:t>Réaliser des soins du visage, des beautés des mains et des pieds, des maquillages et des épilations</a:t>
            </a:r>
            <a:endParaRPr/>
          </a:p>
          <a:p>
            <a:pPr>
              <a:buFont typeface="Arial"/>
              <a:buChar char="•"/>
              <a:defRPr/>
            </a:pPr>
            <a:endParaRPr lang="fr-FR" sz="2100" b="1">
              <a:solidFill>
                <a:srgbClr val="002060"/>
              </a:solidFill>
              <a:latin typeface="Book Antiqua"/>
            </a:endParaRPr>
          </a:p>
          <a:p>
            <a:pPr>
              <a:buNone/>
              <a:defRPr/>
            </a:pPr>
            <a:r>
              <a:rPr lang="fr-FR" b="1">
                <a:solidFill>
                  <a:srgbClr val="002060"/>
                </a:solidFill>
                <a:latin typeface="Book Antiqua"/>
              </a:rPr>
              <a:t>Conseillère  Beauté </a:t>
            </a:r>
            <a:endParaRPr/>
          </a:p>
          <a:p>
            <a:pPr>
              <a:defRPr/>
            </a:pPr>
            <a:r>
              <a:rPr lang="fr-FR" sz="2100">
                <a:solidFill>
                  <a:srgbClr val="002060"/>
                </a:solidFill>
                <a:latin typeface="Book Antiqua"/>
              </a:rPr>
              <a:t>Accueillir , conseiller et assurer le suivi de la clientèle</a:t>
            </a:r>
            <a:endParaRPr/>
          </a:p>
          <a:p>
            <a:pPr>
              <a:defRPr/>
            </a:pPr>
            <a:r>
              <a:rPr lang="fr-FR" sz="2100">
                <a:solidFill>
                  <a:srgbClr val="002060"/>
                </a:solidFill>
                <a:latin typeface="Book Antiqua"/>
              </a:rPr>
              <a:t>Vendre des produits  cosmétiques et des prestations en cabine</a:t>
            </a:r>
            <a:endParaRPr/>
          </a:p>
          <a:p>
            <a:pPr>
              <a:buNone/>
              <a:defRPr/>
            </a:pPr>
            <a:endParaRPr lang="fr-FR" sz="2100" b="1">
              <a:solidFill>
                <a:srgbClr val="002060"/>
              </a:solidFill>
              <a:latin typeface="Book Antiqua"/>
            </a:endParaRPr>
          </a:p>
          <a:p>
            <a:pPr>
              <a:buNone/>
              <a:defRPr/>
            </a:pPr>
            <a:r>
              <a:rPr lang="fr-FR" b="1">
                <a:solidFill>
                  <a:srgbClr val="002060"/>
                </a:solidFill>
                <a:latin typeface="Book Antiqua"/>
              </a:rPr>
              <a:t>Cheffe d’Entreprise</a:t>
            </a:r>
            <a:endParaRPr/>
          </a:p>
          <a:p>
            <a:pPr marL="539496" indent="-457200">
              <a:defRPr/>
            </a:pPr>
            <a:r>
              <a:rPr lang="fr-FR" sz="2100" b="1">
                <a:solidFill>
                  <a:srgbClr val="002060"/>
                </a:solidFill>
                <a:latin typeface="Book Antiqua"/>
              </a:rPr>
              <a:t>Créer et piloter un institut de beauté </a:t>
            </a:r>
            <a:r>
              <a:rPr lang="fr-FR" sz="2100">
                <a:solidFill>
                  <a:srgbClr val="002060"/>
                </a:solidFill>
                <a:latin typeface="Book Antiqua"/>
              </a:rPr>
              <a:t>et de bien-être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179512" y="404664"/>
            <a:ext cx="8712968" cy="8874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600" b="1">
                <a:solidFill>
                  <a:schemeClr val="tx1"/>
                </a:solidFill>
                <a:latin typeface="Book Antiqua"/>
              </a:rPr>
              <a:t>L’esthéticienne titulaire d’un </a:t>
            </a:r>
            <a:r>
              <a:rPr lang="fr-FR" sz="3600" b="1">
                <a:solidFill>
                  <a:srgbClr val="7030A0"/>
                </a:solidFill>
                <a:latin typeface="Book Antiqua"/>
              </a:rPr>
              <a:t>BAC PRO Esthétique </a:t>
            </a:r>
            <a:r>
              <a:rPr lang="fr-FR" sz="3600" b="1">
                <a:solidFill>
                  <a:schemeClr val="tx1"/>
                </a:solidFill>
                <a:latin typeface="Book Antiqua"/>
              </a:rPr>
              <a:t>peut exercer en tant que :</a:t>
            </a:r>
            <a:endParaRPr/>
          </a:p>
        </p:txBody>
      </p:sp>
      <p:sp>
        <p:nvSpPr>
          <p:cNvPr id="7171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1048072" y="1628800"/>
            <a:ext cx="7988424" cy="4464496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fr-FR" sz="2800" b="1">
                <a:solidFill>
                  <a:srgbClr val="002060"/>
                </a:solidFill>
                <a:latin typeface="Book Antiqua"/>
              </a:rPr>
              <a:t>Esthéticienne  </a:t>
            </a:r>
            <a:r>
              <a:rPr lang="fr-FR" sz="2800" b="1" u="sng">
                <a:solidFill>
                  <a:srgbClr val="002060"/>
                </a:solidFill>
                <a:latin typeface="Book Antiqua"/>
              </a:rPr>
              <a:t>Hautement  Qualifiée</a:t>
            </a:r>
            <a:endParaRPr/>
          </a:p>
          <a:p>
            <a:pPr>
              <a:defRPr/>
            </a:pPr>
            <a:r>
              <a:rPr lang="fr-FR" sz="1800">
                <a:solidFill>
                  <a:srgbClr val="002060"/>
                </a:solidFill>
                <a:latin typeface="Book Antiqua"/>
              </a:rPr>
              <a:t>Soins du visage, beautés des mains et des pieds, maquillages,et épilations</a:t>
            </a:r>
            <a:endParaRPr/>
          </a:p>
          <a:p>
            <a:pPr>
              <a:defRPr/>
            </a:pPr>
            <a:r>
              <a:rPr lang="fr-FR" sz="1800" b="1">
                <a:solidFill>
                  <a:srgbClr val="002060"/>
                </a:solidFill>
                <a:latin typeface="Book Antiqua"/>
              </a:rPr>
              <a:t>Réaliser des </a:t>
            </a:r>
            <a:r>
              <a:rPr lang="fr-FR" sz="1800" b="1" u="sng">
                <a:solidFill>
                  <a:srgbClr val="002060"/>
                </a:solidFill>
                <a:latin typeface="Book Antiqua"/>
              </a:rPr>
              <a:t>soins spécifiques </a:t>
            </a:r>
            <a:r>
              <a:rPr lang="fr-FR" sz="1800" b="1">
                <a:solidFill>
                  <a:srgbClr val="002060"/>
                </a:solidFill>
                <a:latin typeface="Book Antiqua"/>
              </a:rPr>
              <a:t>du visage et du corps, l’embellissement du regard, la </a:t>
            </a:r>
            <a:r>
              <a:rPr lang="fr-FR" sz="1800" b="1" u="sng">
                <a:solidFill>
                  <a:srgbClr val="002060"/>
                </a:solidFill>
                <a:latin typeface="Book Antiqua"/>
              </a:rPr>
              <a:t>prothésie ongulaire</a:t>
            </a:r>
            <a:endParaRPr/>
          </a:p>
          <a:p>
            <a:pPr>
              <a:buFont typeface="Arial"/>
              <a:buChar char="•"/>
              <a:defRPr/>
            </a:pPr>
            <a:endParaRPr lang="fr-FR" sz="1800" b="1">
              <a:solidFill>
                <a:srgbClr val="002060"/>
              </a:solidFill>
              <a:latin typeface="Book Antiqua"/>
            </a:endParaRPr>
          </a:p>
          <a:p>
            <a:pPr>
              <a:buNone/>
              <a:defRPr/>
            </a:pPr>
            <a:r>
              <a:rPr lang="fr-FR" sz="2800" b="1">
                <a:solidFill>
                  <a:srgbClr val="002060"/>
                </a:solidFill>
                <a:latin typeface="Book Antiqua"/>
              </a:rPr>
              <a:t>Conseillère et </a:t>
            </a:r>
            <a:r>
              <a:rPr lang="fr-FR" sz="2800" b="1" u="sng">
                <a:solidFill>
                  <a:srgbClr val="002060"/>
                </a:solidFill>
                <a:latin typeface="Book Antiqua"/>
              </a:rPr>
              <a:t>Animatrice Beauté </a:t>
            </a:r>
            <a:endParaRPr/>
          </a:p>
          <a:p>
            <a:pPr>
              <a:defRPr/>
            </a:pPr>
            <a:r>
              <a:rPr lang="fr-FR" sz="1800">
                <a:solidFill>
                  <a:srgbClr val="002060"/>
                </a:solidFill>
                <a:latin typeface="Book Antiqua"/>
              </a:rPr>
              <a:t>Conseiller et vendre des produits  et des prestations en cabine</a:t>
            </a:r>
            <a:endParaRPr/>
          </a:p>
          <a:p>
            <a:pPr>
              <a:defRPr/>
            </a:pPr>
            <a:r>
              <a:rPr lang="fr-FR" sz="1800" b="1">
                <a:solidFill>
                  <a:srgbClr val="002060"/>
                </a:solidFill>
                <a:latin typeface="Book Antiqua"/>
              </a:rPr>
              <a:t>Animer des journées de promotion des ventes</a:t>
            </a:r>
            <a:endParaRPr/>
          </a:p>
          <a:p>
            <a:pPr>
              <a:defRPr/>
            </a:pPr>
            <a:endParaRPr lang="fr-FR" sz="1800" b="1">
              <a:solidFill>
                <a:srgbClr val="002060"/>
              </a:solidFill>
              <a:latin typeface="Book Antiqua"/>
            </a:endParaRPr>
          </a:p>
          <a:p>
            <a:pPr>
              <a:buNone/>
              <a:defRPr/>
            </a:pPr>
            <a:r>
              <a:rPr lang="fr-FR" sz="2800" b="1">
                <a:solidFill>
                  <a:srgbClr val="002060"/>
                </a:solidFill>
                <a:latin typeface="Book Antiqua"/>
              </a:rPr>
              <a:t>Cheffe d’Entreprise - </a:t>
            </a:r>
            <a:r>
              <a:rPr lang="fr-FR" sz="2800" b="1" u="sng">
                <a:solidFill>
                  <a:srgbClr val="002060"/>
                </a:solidFill>
                <a:latin typeface="Book Antiqua"/>
              </a:rPr>
              <a:t>Directrice - Responsable </a:t>
            </a:r>
            <a:endParaRPr/>
          </a:p>
          <a:p>
            <a:pPr>
              <a:defRPr/>
            </a:pPr>
            <a:r>
              <a:rPr lang="fr-FR" sz="1800">
                <a:solidFill>
                  <a:srgbClr val="002060"/>
                </a:solidFill>
                <a:latin typeface="Book Antiqua"/>
              </a:rPr>
              <a:t>Créer et piloter un institut de beauté et de bien-être</a:t>
            </a:r>
            <a:endParaRPr/>
          </a:p>
          <a:p>
            <a:pPr>
              <a:defRPr/>
            </a:pPr>
            <a:r>
              <a:rPr lang="fr-FR" sz="1800" b="1">
                <a:solidFill>
                  <a:srgbClr val="002060"/>
                </a:solidFill>
                <a:latin typeface="Book Antiqua"/>
              </a:rPr>
              <a:t>Manager et encadrer une équipe dans un institut de beauté, une parfumerie ou un centre d’esthétique spécialisé</a:t>
            </a:r>
            <a:endParaRPr/>
          </a:p>
          <a:p>
            <a:pPr>
              <a:defRPr/>
            </a:pPr>
            <a:endParaRPr lang="fr-FR" sz="1800" b="1">
              <a:solidFill>
                <a:srgbClr val="002060"/>
              </a:solidFill>
              <a:latin typeface="Book Antiqua"/>
            </a:endParaRPr>
          </a:p>
          <a:p>
            <a:pPr>
              <a:buNone/>
              <a:defRPr/>
            </a:pPr>
            <a:endParaRPr lang="fr-FR" sz="2100" b="1">
              <a:solidFill>
                <a:srgbClr val="002060"/>
              </a:solidFill>
              <a:latin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107504" y="404664"/>
            <a:ext cx="8964488" cy="936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600" b="1">
                <a:solidFill>
                  <a:schemeClr val="tx1"/>
                </a:solidFill>
                <a:latin typeface="Book Antiqua"/>
              </a:rPr>
              <a:t>Dans quels lieux l’esthéticienne diplômée peut-elle exercer ?</a:t>
            </a:r>
            <a:endParaRPr/>
          </a:p>
        </p:txBody>
      </p:sp>
      <p:sp>
        <p:nvSpPr>
          <p:cNvPr id="8195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936104" y="1700808"/>
            <a:ext cx="8316416" cy="46085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200">
                <a:solidFill>
                  <a:srgbClr val="002060"/>
                </a:solidFill>
                <a:latin typeface="Book Antiqua"/>
              </a:rPr>
              <a:t>Instituts de beauté, SPA, thalassothérapie, balnéothérapie 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fr-FR" sz="2200">
                <a:solidFill>
                  <a:srgbClr val="002060"/>
                </a:solidFill>
                <a:latin typeface="Book Antiqua"/>
              </a:rPr>
              <a:t>Centres spécialisés </a:t>
            </a:r>
            <a:r>
              <a:rPr lang="fr-FR" sz="2200" i="1">
                <a:solidFill>
                  <a:srgbClr val="002060"/>
                </a:solidFill>
                <a:latin typeface="Book Antiqua"/>
              </a:rPr>
              <a:t>(Ongleries / bronzage / beauté du regard)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fr-FR" sz="2200">
                <a:solidFill>
                  <a:srgbClr val="002060"/>
                </a:solidFill>
                <a:latin typeface="Book Antiqua"/>
              </a:rPr>
              <a:t>Centres de loisirs, de vacances ou de remise en forme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fr-FR" sz="2200">
                <a:solidFill>
                  <a:srgbClr val="002060"/>
                </a:solidFill>
                <a:latin typeface="Book Antiqua"/>
              </a:rPr>
              <a:t>Hébergements pour personnes âgées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fr-FR" sz="2200">
                <a:solidFill>
                  <a:srgbClr val="002060"/>
                </a:solidFill>
                <a:latin typeface="Book Antiqua"/>
              </a:rPr>
              <a:t>Salons de coiffure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fr-FR" sz="2200">
                <a:solidFill>
                  <a:srgbClr val="002060"/>
                </a:solidFill>
                <a:latin typeface="Book Antiqua"/>
              </a:rPr>
              <a:t>A domicile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fr-FR" sz="2200">
                <a:solidFill>
                  <a:srgbClr val="002060"/>
                </a:solidFill>
                <a:latin typeface="Book Antiqua"/>
              </a:rPr>
              <a:t>Magasins </a:t>
            </a:r>
            <a:r>
              <a:rPr lang="fr-FR" sz="2200" i="1">
                <a:solidFill>
                  <a:srgbClr val="002060"/>
                </a:solidFill>
                <a:latin typeface="Book Antiqua"/>
              </a:rPr>
              <a:t>(Parfumeries, Pharmacies et Parapharmacies, Grossistes en matériel esthétique)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fr-FR" sz="2200">
                <a:solidFill>
                  <a:srgbClr val="002060"/>
                </a:solidFill>
                <a:latin typeface="Book Antiqua"/>
              </a:rPr>
              <a:t>Entreprises de fabrication de produits cosmétiques ou de matériels professionnels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fr-FR" sz="2200">
                <a:solidFill>
                  <a:srgbClr val="002060"/>
                </a:solidFill>
                <a:latin typeface="Book Antiqua"/>
              </a:rPr>
              <a:t>Dans le monde du spectacle </a:t>
            </a:r>
            <a:r>
              <a:rPr lang="fr-FR" sz="2200" i="1">
                <a:solidFill>
                  <a:srgbClr val="002060"/>
                </a:solidFill>
                <a:latin typeface="Book Antiqua"/>
              </a:rPr>
              <a:t>(TV, cinéma, théâtre, mode)</a:t>
            </a:r>
            <a:endParaRPr/>
          </a:p>
          <a:p>
            <a:pPr>
              <a:buClr>
                <a:schemeClr val="accent6">
                  <a:lumMod val="50000"/>
                </a:schemeClr>
              </a:buClr>
              <a:buFont typeface="Wingdings"/>
              <a:buChar char="§"/>
              <a:defRPr/>
            </a:pPr>
            <a:endParaRPr lang="fr-FR" sz="2200">
              <a:solidFill>
                <a:srgbClr val="002060"/>
              </a:solidFill>
              <a:latin typeface="Book Antiqua"/>
            </a:endParaRPr>
          </a:p>
          <a:p>
            <a:pPr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/>
              <a:buChar char="§"/>
              <a:defRPr/>
            </a:pPr>
            <a:endParaRPr lang="fr-FR" sz="2200">
              <a:solidFill>
                <a:srgbClr val="002060"/>
              </a:solidFill>
              <a:latin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683568" y="274638"/>
            <a:ext cx="825012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200" b="1">
                <a:solidFill>
                  <a:schemeClr val="tx1"/>
                </a:solidFill>
                <a:latin typeface="Book Antiqua"/>
              </a:rPr>
              <a:t>Le coiffeur(euse) titulaire d’un </a:t>
            </a:r>
            <a:r>
              <a:rPr lang="fr-FR" sz="3200" b="1">
                <a:solidFill>
                  <a:srgbClr val="7030A0"/>
                </a:solidFill>
                <a:latin typeface="Book Antiqua"/>
              </a:rPr>
              <a:t>BAC PRO Coiffure </a:t>
            </a:r>
            <a:r>
              <a:rPr lang="fr-FR" sz="3200" b="1">
                <a:solidFill>
                  <a:schemeClr val="tx1"/>
                </a:solidFill>
                <a:latin typeface="Book Antiqua"/>
              </a:rPr>
              <a:t>peut exercer en tant que :</a:t>
            </a:r>
            <a:endParaRPr lang="fr-FR" sz="3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012629" y="3462894"/>
            <a:ext cx="7591997" cy="33951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fr-FR" sz="3800"/>
              <a:t>Dans:</a:t>
            </a:r>
            <a:endParaRPr/>
          </a:p>
          <a:p>
            <a:pPr marL="457200" indent="-457200">
              <a:defRPr/>
            </a:pPr>
            <a:r>
              <a:rPr lang="fr-FR"/>
              <a:t>Tout type de salons de coiffure </a:t>
            </a:r>
            <a:endParaRPr/>
          </a:p>
          <a:p>
            <a:pPr marL="457200" indent="-457200">
              <a:defRPr/>
            </a:pPr>
            <a:r>
              <a:rPr lang="fr-FR"/>
              <a:t>Secteurs indépendants </a:t>
            </a:r>
            <a:r>
              <a:rPr lang="fr-FR" sz="2400"/>
              <a:t>(à domicile, entreprises, itinérants) </a:t>
            </a:r>
            <a:endParaRPr/>
          </a:p>
          <a:p>
            <a:pPr marL="457200" indent="-457200">
              <a:defRPr/>
            </a:pPr>
            <a:r>
              <a:rPr lang="fr-FR"/>
              <a:t>Métiers du spectacle et de la mode </a:t>
            </a:r>
            <a:endParaRPr/>
          </a:p>
          <a:p>
            <a:pPr marL="457200" indent="-457200">
              <a:defRPr/>
            </a:pPr>
            <a:r>
              <a:rPr lang="fr-FR"/>
              <a:t>Autres établissements et entreprises où  interviennent des coiffeurs (tourisme, établissements de santé)</a:t>
            </a:r>
            <a:endParaRPr/>
          </a:p>
          <a:p>
            <a:pPr marL="457200" indent="-457200">
              <a:defRPr/>
            </a:pPr>
            <a:r>
              <a:rPr lang="fr-FR"/>
              <a:t>Entreprises de distribution, fabrications produits et matériels et professionnels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 bwMode="auto">
          <a:xfrm>
            <a:off x="1047947" y="1395012"/>
            <a:ext cx="80960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fr-FR" sz="2800">
                <a:latin typeface="Gill Sans MT"/>
              </a:rPr>
              <a:t>Coiffeur ou coiffeuse hautement qualifié.e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 sz="2800">
                <a:latin typeface="Gill Sans MT"/>
              </a:rPr>
              <a:t>Technicien.ne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 sz="2800">
                <a:latin typeface="Gill Sans MT"/>
              </a:rPr>
              <a:t>Chef.fe d’entreprise ou gérant.e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 sz="2800">
                <a:latin typeface="Gill Sans MT"/>
              </a:rPr>
              <a:t>Manager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 sz="3600">
                <a:latin typeface="Book Antiqua"/>
              </a:rPr>
              <a:t>Affectation des élèves 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82296" indent="0">
              <a:buNone/>
              <a:defRPr/>
            </a:pPr>
            <a:r>
              <a:rPr lang="fr-FR" sz="1800" b="1" u="sng">
                <a:solidFill>
                  <a:srgbClr val="C00000"/>
                </a:solidFill>
                <a:latin typeface="Book Antiqua"/>
              </a:rPr>
              <a:t>Pour les élèves actuellement en  3</a:t>
            </a:r>
            <a:r>
              <a:rPr lang="fr-FR" sz="1800" b="1" u="sng" baseline="30000">
                <a:solidFill>
                  <a:srgbClr val="C00000"/>
                </a:solidFill>
                <a:latin typeface="Book Antiqua"/>
              </a:rPr>
              <a:t>e</a:t>
            </a:r>
            <a:r>
              <a:rPr lang="fr-FR" sz="1800" b="1" u="sng">
                <a:solidFill>
                  <a:srgbClr val="C00000"/>
                </a:solidFill>
                <a:latin typeface="Book Antiqua"/>
              </a:rPr>
              <a:t> et 3è prépa. Métiers</a:t>
            </a:r>
            <a:endParaRPr>
              <a:solidFill>
                <a:srgbClr val="C00000"/>
              </a:solidFill>
            </a:endParaRPr>
          </a:p>
          <a:p>
            <a:pPr marL="82296" indent="0">
              <a:buNone/>
              <a:defRPr/>
            </a:pPr>
            <a:endParaRPr lang="fr-FR" sz="1800">
              <a:latin typeface="Book Antiqua"/>
            </a:endParaRPr>
          </a:p>
          <a:p>
            <a:pPr>
              <a:buFont typeface="Symbol"/>
              <a:buChar char="Þ"/>
              <a:defRPr/>
            </a:pPr>
            <a:r>
              <a:rPr lang="fr-FR" sz="1800">
                <a:latin typeface="Book Antiqua"/>
              </a:rPr>
              <a:t>Procédure d’orientation AFFELNET</a:t>
            </a:r>
            <a:endParaRPr/>
          </a:p>
          <a:p>
            <a:pPr marL="82296" indent="0">
              <a:buNone/>
              <a:defRPr/>
            </a:pPr>
            <a:r>
              <a:rPr lang="fr-FR" sz="1800">
                <a:latin typeface="Book Antiqua"/>
              </a:rPr>
              <a:t>au début du 3</a:t>
            </a:r>
            <a:r>
              <a:rPr lang="fr-FR" sz="1800" baseline="30000">
                <a:latin typeface="Book Antiqua"/>
              </a:rPr>
              <a:t>e</a:t>
            </a:r>
            <a:r>
              <a:rPr lang="fr-FR" sz="1800">
                <a:latin typeface="Book Antiqua"/>
              </a:rPr>
              <a:t> trimestre dans le collège </a:t>
            </a:r>
            <a:endParaRPr/>
          </a:p>
          <a:p>
            <a:pPr marL="82296" indent="0">
              <a:buNone/>
              <a:defRPr/>
            </a:pPr>
            <a:r>
              <a:rPr lang="fr-FR" sz="1800">
                <a:latin typeface="Book Antiqua"/>
              </a:rPr>
              <a:t>actuel , il faudra le moment venu, </a:t>
            </a:r>
            <a:r>
              <a:rPr lang="fr-FR" sz="1800">
                <a:solidFill>
                  <a:srgbClr val="C00000"/>
                </a:solidFill>
                <a:latin typeface="Book Antiqua"/>
              </a:rPr>
              <a:t>formuler </a:t>
            </a:r>
            <a:endParaRPr>
              <a:solidFill>
                <a:srgbClr val="C00000"/>
              </a:solidFill>
            </a:endParaRPr>
          </a:p>
          <a:p>
            <a:pPr marL="82296" indent="0">
              <a:buNone/>
              <a:defRPr/>
            </a:pPr>
            <a:r>
              <a:rPr lang="fr-FR" sz="1800">
                <a:solidFill>
                  <a:srgbClr val="C00000"/>
                </a:solidFill>
                <a:latin typeface="Book Antiqua"/>
              </a:rPr>
              <a:t>le vœu spécifique</a:t>
            </a:r>
            <a:r>
              <a:rPr lang="fr-FR" sz="1800">
                <a:latin typeface="Book Antiqua"/>
              </a:rPr>
              <a:t> :</a:t>
            </a:r>
            <a:endParaRPr/>
          </a:p>
          <a:p>
            <a:pPr>
              <a:buFontTx/>
              <a:buChar char="-"/>
              <a:defRPr/>
            </a:pPr>
            <a:r>
              <a:rPr lang="fr-FR" sz="1800" b="1">
                <a:latin typeface="Book Antiqua"/>
              </a:rPr>
              <a:t>2de Bac pro. Beauté, Bien-être </a:t>
            </a:r>
            <a:endParaRPr/>
          </a:p>
          <a:p>
            <a:pPr marL="82296" indent="0">
              <a:buNone/>
              <a:defRPr/>
            </a:pPr>
            <a:r>
              <a:rPr lang="fr-FR" sz="1800">
                <a:latin typeface="Book Antiqua"/>
              </a:rPr>
              <a:t>      ( capacité : 1 classe et demi : 40 places)</a:t>
            </a:r>
            <a:endParaRPr/>
          </a:p>
          <a:p>
            <a:pPr>
              <a:buFontTx/>
              <a:buChar char="-"/>
              <a:defRPr/>
            </a:pPr>
            <a:r>
              <a:rPr lang="fr-FR" sz="1800" b="1">
                <a:latin typeface="Book Antiqua"/>
              </a:rPr>
              <a:t>1ere année de CAP Esthétique </a:t>
            </a:r>
            <a:endParaRPr/>
          </a:p>
          <a:p>
            <a:pPr>
              <a:buFontTx/>
              <a:buChar char="-"/>
              <a:defRPr/>
            </a:pPr>
            <a:r>
              <a:rPr lang="fr-FR" sz="1800">
                <a:latin typeface="Book Antiqua"/>
              </a:rPr>
              <a:t>(: capacité 16 places)</a:t>
            </a:r>
            <a:endParaRPr/>
          </a:p>
          <a:p>
            <a:pPr marL="82296" indent="0">
              <a:buNone/>
              <a:defRPr/>
            </a:pPr>
            <a:r>
              <a:rPr lang="fr-FR" sz="1800" u="sng">
                <a:latin typeface="Book Antiqua"/>
              </a:rPr>
              <a:t>Rappel </a:t>
            </a:r>
            <a:r>
              <a:rPr lang="fr-FR" sz="1800">
                <a:latin typeface="Book Antiqua"/>
              </a:rPr>
              <a:t>:  </a:t>
            </a:r>
            <a:endParaRPr/>
          </a:p>
          <a:p>
            <a:pPr>
              <a:buFontTx/>
              <a:buChar char="-"/>
              <a:defRPr/>
            </a:pPr>
            <a:r>
              <a:rPr lang="fr-FR" sz="1800">
                <a:latin typeface="Book Antiqua"/>
              </a:rPr>
              <a:t>Fort taux de pression pour ces 2 formations</a:t>
            </a:r>
            <a:endParaRPr/>
          </a:p>
          <a:p>
            <a:pPr>
              <a:buFontTx/>
              <a:buChar char="-"/>
              <a:defRPr/>
            </a:pPr>
            <a:r>
              <a:rPr lang="fr-FR" sz="1800">
                <a:latin typeface="Book Antiqua"/>
              </a:rPr>
              <a:t>- les résultats scolaires font la différence !</a:t>
            </a:r>
            <a:endParaRPr/>
          </a:p>
          <a:p>
            <a:pPr>
              <a:buFontTx/>
              <a:buChar char="-"/>
              <a:defRPr/>
            </a:pPr>
            <a:endParaRPr lang="fr-FR" sz="1800">
              <a:latin typeface="Book Antiqua"/>
            </a:endParaRPr>
          </a:p>
        </p:txBody>
      </p:sp>
      <p:pic>
        <p:nvPicPr>
          <p:cNvPr id="4" name="Espace réservé pour une image  4" descr="Fiche voeux 3e.pdf - Adobe Acrobat Reader DC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45104" y="2301923"/>
            <a:ext cx="2488583" cy="3108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 sz="3600">
                <a:latin typeface="Book Antiqua"/>
              </a:rPr>
              <a:t>Affectation des élèves dans le cadre d’une ré- orientation 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 marL="82296" indent="0" algn="just">
              <a:buNone/>
              <a:defRPr/>
            </a:pPr>
            <a:r>
              <a:rPr lang="fr-FR" sz="1800">
                <a:latin typeface="Book Antiqua"/>
              </a:rPr>
              <a:t>Pour les élèves déjà engagés dans un parcours en lycée général ou lycée professionnel, il est possible de demander une autre voie d’orientation : </a:t>
            </a:r>
            <a:endParaRPr/>
          </a:p>
          <a:p>
            <a:pPr marL="82296" indent="0" algn="just">
              <a:buNone/>
              <a:defRPr/>
            </a:pPr>
            <a:r>
              <a:rPr lang="fr-FR" sz="1800">
                <a:latin typeface="Book Antiqua"/>
              </a:rPr>
              <a:t>Il s’agit d’une</a:t>
            </a:r>
            <a:r>
              <a:rPr lang="fr-FR" sz="1800">
                <a:solidFill>
                  <a:srgbClr val="C00000"/>
                </a:solidFill>
                <a:latin typeface="Book Antiqua"/>
              </a:rPr>
              <a:t> procédure de réorientation par</a:t>
            </a:r>
            <a:endParaRPr>
              <a:solidFill>
                <a:srgbClr val="C00000"/>
              </a:solidFill>
            </a:endParaRPr>
          </a:p>
          <a:p>
            <a:pPr marL="82296" indent="0" algn="just">
              <a:buNone/>
              <a:defRPr/>
            </a:pPr>
            <a:r>
              <a:rPr lang="fr-FR" sz="1800">
                <a:solidFill>
                  <a:srgbClr val="C00000"/>
                </a:solidFill>
                <a:latin typeface="Book Antiqua"/>
              </a:rPr>
              <a:t>«</a:t>
            </a:r>
            <a:r>
              <a:rPr lang="fr-FR" sz="1800" b="1">
                <a:solidFill>
                  <a:srgbClr val="C00000"/>
                </a:solidFill>
                <a:latin typeface="Book Antiqua"/>
              </a:rPr>
              <a:t> PACERELLE</a:t>
            </a:r>
            <a:r>
              <a:rPr lang="fr-FR" sz="1800">
                <a:latin typeface="Book Antiqua"/>
              </a:rPr>
              <a:t> » : Information à demander</a:t>
            </a:r>
            <a:endParaRPr/>
          </a:p>
          <a:p>
            <a:pPr marL="82296" indent="0" algn="just">
              <a:buNone/>
              <a:defRPr/>
            </a:pPr>
            <a:r>
              <a:rPr lang="fr-FR" sz="1800">
                <a:latin typeface="Book Antiqua"/>
              </a:rPr>
              <a:t>auprès votre  lycée d’origine </a:t>
            </a:r>
            <a:endParaRPr/>
          </a:p>
          <a:p>
            <a:pPr marL="82296" indent="0" algn="just">
              <a:buNone/>
              <a:defRPr/>
            </a:pPr>
            <a:r>
              <a:rPr lang="fr-FR" sz="1800">
                <a:latin typeface="Book Antiqua"/>
              </a:rPr>
              <a:t>( fin du 2</a:t>
            </a:r>
            <a:r>
              <a:rPr lang="fr-FR" sz="1800" baseline="30000">
                <a:latin typeface="Book Antiqua"/>
              </a:rPr>
              <a:t>e</a:t>
            </a:r>
            <a:r>
              <a:rPr lang="fr-FR" sz="1800">
                <a:latin typeface="Book Antiqua"/>
              </a:rPr>
              <a:t> trimestre – AFFELNET ré- orientation)</a:t>
            </a:r>
            <a:endParaRPr lang="fr-FR" sz="1800" b="1" u="sng">
              <a:latin typeface="Book Antiqua"/>
            </a:endParaRPr>
          </a:p>
          <a:p>
            <a:pPr>
              <a:buFontTx/>
              <a:buChar char="-"/>
              <a:defRPr/>
            </a:pPr>
            <a:r>
              <a:rPr lang="fr-FR" sz="1800" b="1" u="sng">
                <a:latin typeface="Book Antiqua"/>
              </a:rPr>
              <a:t>2de pro  =&gt; 1</a:t>
            </a:r>
            <a:r>
              <a:rPr lang="fr-FR" sz="1800" b="1" u="sng" baseline="30000">
                <a:latin typeface="Book Antiqua"/>
              </a:rPr>
              <a:t>ère</a:t>
            </a:r>
            <a:r>
              <a:rPr lang="fr-FR" sz="1800" b="1" u="sng">
                <a:latin typeface="Book Antiqua"/>
              </a:rPr>
              <a:t> pro (autres spécialités) </a:t>
            </a:r>
            <a:endParaRPr/>
          </a:p>
          <a:p>
            <a:pPr marL="82296" indent="0">
              <a:buNone/>
              <a:defRPr/>
            </a:pPr>
            <a:r>
              <a:rPr lang="fr-FR" sz="1700" b="1" u="sng">
                <a:latin typeface="Book Antiqua"/>
              </a:rPr>
              <a:t>    2de GT  =&gt; 1</a:t>
            </a:r>
            <a:r>
              <a:rPr lang="fr-FR" sz="1700" b="1" u="sng" baseline="30000">
                <a:latin typeface="Book Antiqua"/>
              </a:rPr>
              <a:t>ère</a:t>
            </a:r>
            <a:r>
              <a:rPr lang="fr-FR" sz="1700" b="1" u="sng">
                <a:latin typeface="Book Antiqua"/>
              </a:rPr>
              <a:t> pro </a:t>
            </a:r>
            <a:endParaRPr/>
          </a:p>
          <a:p>
            <a:pPr marL="82296" indent="0">
              <a:buNone/>
              <a:defRPr/>
            </a:pPr>
            <a:r>
              <a:rPr lang="fr-FR" sz="1800" b="1" u="sng">
                <a:latin typeface="Book Antiqua"/>
              </a:rPr>
              <a:t>2</a:t>
            </a:r>
            <a:r>
              <a:rPr lang="fr-FR" sz="1800" b="1" u="sng" baseline="30000">
                <a:latin typeface="Book Antiqua"/>
              </a:rPr>
              <a:t>e</a:t>
            </a:r>
            <a:r>
              <a:rPr lang="fr-FR" sz="1800" b="1" u="sng">
                <a:latin typeface="Book Antiqua"/>
              </a:rPr>
              <a:t> année de CAP =&gt; 1</a:t>
            </a:r>
            <a:r>
              <a:rPr lang="fr-FR" sz="1800" b="1" u="sng" baseline="30000">
                <a:latin typeface="Book Antiqua"/>
              </a:rPr>
              <a:t>ère</a:t>
            </a:r>
            <a:r>
              <a:rPr lang="fr-FR" sz="1800" b="1" u="sng">
                <a:latin typeface="Book Antiqua"/>
              </a:rPr>
              <a:t> Bac pro.</a:t>
            </a:r>
            <a:endParaRPr/>
          </a:p>
          <a:p>
            <a:pPr marL="82296" indent="0">
              <a:buNone/>
              <a:defRPr/>
            </a:pPr>
            <a:r>
              <a:rPr lang="fr-FR" sz="1800" b="1">
                <a:latin typeface="Book Antiqua"/>
              </a:rPr>
              <a:t> (même spécialité –poursuite parcours) ….</a:t>
            </a:r>
            <a:endParaRPr lang="fr-FR" sz="1800">
              <a:latin typeface="Book Antiqua"/>
            </a:endParaRPr>
          </a:p>
          <a:p>
            <a:pPr marL="82296" indent="0">
              <a:buNone/>
              <a:defRPr/>
            </a:pPr>
            <a:r>
              <a:rPr lang="fr-FR" sz="1800" u="sng">
                <a:latin typeface="Book Antiqua"/>
              </a:rPr>
              <a:t>ATTENTION </a:t>
            </a:r>
            <a:r>
              <a:rPr lang="fr-FR" sz="1800">
                <a:latin typeface="Book Antiqua"/>
              </a:rPr>
              <a:t>:  </a:t>
            </a:r>
            <a:endParaRPr/>
          </a:p>
          <a:p>
            <a:pPr>
              <a:buFontTx/>
              <a:buChar char="-"/>
              <a:defRPr/>
            </a:pPr>
            <a:r>
              <a:rPr lang="fr-FR" sz="1800">
                <a:latin typeface="Book Antiqua"/>
              </a:rPr>
              <a:t>Réorientation possible en fonction </a:t>
            </a:r>
            <a:endParaRPr/>
          </a:p>
          <a:p>
            <a:pPr>
              <a:buFontTx/>
              <a:buChar char="-"/>
              <a:defRPr/>
            </a:pPr>
            <a:r>
              <a:rPr lang="fr-FR" sz="1800">
                <a:latin typeface="Book Antiqua"/>
              </a:rPr>
              <a:t>des places disponibles ouvertes dans la formation.</a:t>
            </a:r>
            <a:endParaRPr/>
          </a:p>
          <a:p>
            <a:pPr>
              <a:buFontTx/>
              <a:buChar char="-"/>
              <a:defRPr/>
            </a:pPr>
            <a:r>
              <a:rPr lang="fr-FR" sz="1800">
                <a:latin typeface="Book Antiqua"/>
              </a:rPr>
              <a:t>Les résultats scolaires comptent !  </a:t>
            </a:r>
            <a:endParaRPr/>
          </a:p>
          <a:p>
            <a:pPr>
              <a:buFontTx/>
              <a:buChar char="-"/>
              <a:defRPr/>
            </a:pPr>
            <a:endParaRPr lang="fr-FR" sz="1800">
              <a:latin typeface="Book Antiqua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tretch/>
        </p:blipFill>
        <p:spPr bwMode="auto">
          <a:xfrm>
            <a:off x="6660232" y="2242866"/>
            <a:ext cx="2160240" cy="3167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7" name="Connecteur droit avec flèche 6"/>
          <p:cNvCxnSpPr>
            <a:cxnSpLocks/>
          </p:cNvCxnSpPr>
          <p:nvPr/>
        </p:nvCxnSpPr>
        <p:spPr bwMode="auto">
          <a:xfrm flipH="1" flipV="1">
            <a:off x="2843807" y="2060848"/>
            <a:ext cx="576064" cy="216024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0" t="0" r="28390" b="0"/>
          <a:stretch/>
        </p:blipFill>
        <p:spPr bwMode="auto">
          <a:xfrm>
            <a:off x="2195736" y="1268760"/>
            <a:ext cx="644673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llipse 10"/>
          <p:cNvSpPr/>
          <p:nvPr/>
        </p:nvSpPr>
        <p:spPr bwMode="auto">
          <a:xfrm>
            <a:off x="4644008" y="5085184"/>
            <a:ext cx="936000" cy="43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800"/>
              <a:t>2 ans</a:t>
            </a:r>
            <a:endParaRPr/>
          </a:p>
        </p:txBody>
      </p:sp>
      <p:sp>
        <p:nvSpPr>
          <p:cNvPr id="14" name="Arrondir un rectangle avec un coin diagonal 13"/>
          <p:cNvSpPr/>
          <p:nvPr/>
        </p:nvSpPr>
        <p:spPr bwMode="auto">
          <a:xfrm>
            <a:off x="4355976" y="5733256"/>
            <a:ext cx="1332000" cy="25200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/>
              <a:t>Lycée V.Lépine</a:t>
            </a:r>
            <a:endParaRPr/>
          </a:p>
        </p:txBody>
      </p:sp>
      <p:sp>
        <p:nvSpPr>
          <p:cNvPr id="16" name="Arrondir un rectangle avec un coin diagonal 15"/>
          <p:cNvSpPr/>
          <p:nvPr/>
        </p:nvSpPr>
        <p:spPr bwMode="auto">
          <a:xfrm>
            <a:off x="6948264" y="4437112"/>
            <a:ext cx="1332000" cy="25200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/>
              <a:t>Lycée V.Lépine</a:t>
            </a:r>
            <a:endParaRPr/>
          </a:p>
        </p:txBody>
      </p:sp>
      <p:sp>
        <p:nvSpPr>
          <p:cNvPr id="17" name="Ellipse 16"/>
          <p:cNvSpPr/>
          <p:nvPr/>
        </p:nvSpPr>
        <p:spPr bwMode="auto">
          <a:xfrm>
            <a:off x="7380312" y="3573016"/>
            <a:ext cx="936000" cy="43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800"/>
              <a:t>3 ans</a:t>
            </a:r>
            <a:endParaRPr/>
          </a:p>
        </p:txBody>
      </p:sp>
      <p:sp>
        <p:nvSpPr>
          <p:cNvPr id="18" name="Ellipse 17"/>
          <p:cNvSpPr/>
          <p:nvPr/>
        </p:nvSpPr>
        <p:spPr bwMode="auto">
          <a:xfrm>
            <a:off x="7380312" y="1340768"/>
            <a:ext cx="936000" cy="43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800"/>
              <a:t>2 ans</a:t>
            </a:r>
            <a:endParaRPr/>
          </a:p>
        </p:txBody>
      </p:sp>
      <p:cxnSp>
        <p:nvCxnSpPr>
          <p:cNvPr id="24" name="Connecteur droit avec flèche 23"/>
          <p:cNvCxnSpPr>
            <a:cxnSpLocks/>
          </p:cNvCxnSpPr>
          <p:nvPr/>
        </p:nvCxnSpPr>
        <p:spPr bwMode="auto">
          <a:xfrm flipV="1">
            <a:off x="6804248" y="1052736"/>
            <a:ext cx="0" cy="432048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5580216" y="404664"/>
            <a:ext cx="2520280" cy="64807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>
                <a:solidFill>
                  <a:srgbClr val="FF0000"/>
                </a:solidFill>
              </a:rPr>
              <a:t>Licence Professionnelle</a:t>
            </a:r>
            <a:endParaRPr/>
          </a:p>
          <a:p>
            <a:pPr algn="ctr">
              <a:defRPr/>
            </a:pPr>
            <a:r>
              <a:rPr lang="fr-FR" sz="1600" i="1">
                <a:solidFill>
                  <a:srgbClr val="FF0000"/>
                </a:solidFill>
              </a:rPr>
              <a:t>Faculté </a:t>
            </a:r>
            <a:endParaRPr/>
          </a:p>
        </p:txBody>
      </p:sp>
      <p:sp>
        <p:nvSpPr>
          <p:cNvPr id="26" name="Ellipse 25"/>
          <p:cNvSpPr/>
          <p:nvPr/>
        </p:nvSpPr>
        <p:spPr bwMode="auto">
          <a:xfrm>
            <a:off x="7884368" y="620688"/>
            <a:ext cx="936000" cy="43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800"/>
              <a:t>1 an</a:t>
            </a:r>
            <a:endParaRPr/>
          </a:p>
        </p:txBody>
      </p:sp>
      <p:sp>
        <p:nvSpPr>
          <p:cNvPr id="5" name="Rectangle 4"/>
          <p:cNvSpPr/>
          <p:nvPr/>
        </p:nvSpPr>
        <p:spPr bwMode="auto">
          <a:xfrm>
            <a:off x="2195736" y="1412776"/>
            <a:ext cx="2016224" cy="64807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>
                <a:solidFill>
                  <a:srgbClr val="FF0000"/>
                </a:solidFill>
              </a:rPr>
              <a:t>Brevet de Maitrise</a:t>
            </a:r>
            <a:endParaRPr/>
          </a:p>
          <a:p>
            <a:pPr algn="ctr">
              <a:defRPr/>
            </a:pPr>
            <a:r>
              <a:rPr lang="fr-FR" sz="1600" i="1">
                <a:solidFill>
                  <a:srgbClr val="FF0000"/>
                </a:solidFill>
              </a:rPr>
              <a:t>En alternance</a:t>
            </a:r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2771800" y="4005064"/>
            <a:ext cx="1512168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800" i="1">
                <a:solidFill>
                  <a:srgbClr val="FF0000"/>
                </a:solidFill>
              </a:rPr>
              <a:t>En alternance</a:t>
            </a:r>
            <a:endParaRPr/>
          </a:p>
        </p:txBody>
      </p:sp>
      <p:sp>
        <p:nvSpPr>
          <p:cNvPr id="15" name="Arrondir un rectangle avec un coin diagonal 14"/>
          <p:cNvSpPr/>
          <p:nvPr/>
        </p:nvSpPr>
        <p:spPr bwMode="auto">
          <a:xfrm>
            <a:off x="3923928" y="4365104"/>
            <a:ext cx="1332000" cy="25200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/>
              <a:t>Lycée V.Lépine</a:t>
            </a:r>
            <a:endParaRPr/>
          </a:p>
        </p:txBody>
      </p:sp>
      <p:sp>
        <p:nvSpPr>
          <p:cNvPr id="12" name="Ellipse 11"/>
          <p:cNvSpPr/>
          <p:nvPr/>
        </p:nvSpPr>
        <p:spPr bwMode="auto">
          <a:xfrm>
            <a:off x="4139952" y="3789040"/>
            <a:ext cx="936000" cy="43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800"/>
              <a:t>2 ans</a:t>
            </a:r>
            <a:endParaRPr/>
          </a:p>
        </p:txBody>
      </p:sp>
      <p:sp>
        <p:nvSpPr>
          <p:cNvPr id="13" name="Ellipse 12"/>
          <p:cNvSpPr/>
          <p:nvPr/>
        </p:nvSpPr>
        <p:spPr bwMode="auto">
          <a:xfrm>
            <a:off x="3779912" y="1052736"/>
            <a:ext cx="936000" cy="43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800"/>
              <a:t>2 ans</a:t>
            </a:r>
            <a:endParaRPr/>
          </a:p>
        </p:txBody>
      </p:sp>
      <p:grpSp>
        <p:nvGrpSpPr>
          <p:cNvPr id="34" name="Groupe 33"/>
          <p:cNvGrpSpPr/>
          <p:nvPr/>
        </p:nvGrpSpPr>
        <p:grpSpPr bwMode="auto">
          <a:xfrm>
            <a:off x="1115616" y="4941168"/>
            <a:ext cx="1872208" cy="504056"/>
            <a:chOff x="1115616" y="4941168"/>
            <a:chExt cx="1872208" cy="504056"/>
          </a:xfrm>
        </p:grpSpPr>
        <p:sp>
          <p:nvSpPr>
            <p:cNvPr id="30" name="Rectangle 29"/>
            <p:cNvSpPr/>
            <p:nvPr/>
          </p:nvSpPr>
          <p:spPr bwMode="auto">
            <a:xfrm>
              <a:off x="1115616" y="4941168"/>
              <a:ext cx="1296144" cy="360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2000">
                  <a:solidFill>
                    <a:schemeClr val="tx1"/>
                  </a:solidFill>
                </a:rPr>
                <a:t>Vie active</a:t>
              </a:r>
              <a:endParaRPr/>
            </a:p>
          </p:txBody>
        </p:sp>
        <p:cxnSp>
          <p:nvCxnSpPr>
            <p:cNvPr id="33" name="Connecteur droit 32"/>
            <p:cNvCxnSpPr>
              <a:cxnSpLocks/>
              <a:stCxn id="30" idx="3"/>
            </p:cNvCxnSpPr>
            <p:nvPr/>
          </p:nvCxnSpPr>
          <p:spPr bwMode="auto">
            <a:xfrm>
              <a:off x="2411760" y="5121188"/>
              <a:ext cx="576064" cy="32403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 bwMode="auto">
          <a:xfrm>
            <a:off x="539552" y="3429000"/>
            <a:ext cx="1872208" cy="504056"/>
            <a:chOff x="1115616" y="4941168"/>
            <a:chExt cx="1872208" cy="504056"/>
          </a:xfrm>
        </p:grpSpPr>
        <p:sp>
          <p:nvSpPr>
            <p:cNvPr id="36" name="Rectangle 35"/>
            <p:cNvSpPr/>
            <p:nvPr/>
          </p:nvSpPr>
          <p:spPr bwMode="auto">
            <a:xfrm>
              <a:off x="1115616" y="4941168"/>
              <a:ext cx="1296144" cy="360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2000">
                  <a:solidFill>
                    <a:schemeClr val="tx1"/>
                  </a:solidFill>
                </a:rPr>
                <a:t>Vie active</a:t>
              </a:r>
              <a:endParaRPr/>
            </a:p>
          </p:txBody>
        </p:sp>
        <p:cxnSp>
          <p:nvCxnSpPr>
            <p:cNvPr id="37" name="Connecteur droit 36"/>
            <p:cNvCxnSpPr>
              <a:cxnSpLocks/>
              <a:stCxn id="36" idx="3"/>
            </p:cNvCxnSpPr>
            <p:nvPr/>
          </p:nvCxnSpPr>
          <p:spPr bwMode="auto">
            <a:xfrm>
              <a:off x="2411760" y="5121188"/>
              <a:ext cx="576064" cy="32403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 bwMode="auto">
          <a:xfrm>
            <a:off x="323528" y="1196752"/>
            <a:ext cx="1872208" cy="504056"/>
            <a:chOff x="1115616" y="4941168"/>
            <a:chExt cx="1872208" cy="504056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115616" y="4941168"/>
              <a:ext cx="1296144" cy="360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2000">
                  <a:solidFill>
                    <a:schemeClr val="tx1"/>
                  </a:solidFill>
                </a:rPr>
                <a:t>Vie active</a:t>
              </a:r>
              <a:endParaRPr/>
            </a:p>
          </p:txBody>
        </p:sp>
        <p:cxnSp>
          <p:nvCxnSpPr>
            <p:cNvPr id="40" name="Connecteur droit 39"/>
            <p:cNvCxnSpPr>
              <a:cxnSpLocks/>
              <a:stCxn id="39" idx="3"/>
            </p:cNvCxnSpPr>
            <p:nvPr/>
          </p:nvCxnSpPr>
          <p:spPr bwMode="auto">
            <a:xfrm>
              <a:off x="2411760" y="5121188"/>
              <a:ext cx="576064" cy="32403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 bwMode="auto">
          <a:xfrm>
            <a:off x="3707904" y="188640"/>
            <a:ext cx="1872208" cy="504056"/>
            <a:chOff x="1115616" y="4941168"/>
            <a:chExt cx="1872208" cy="504056"/>
          </a:xfrm>
        </p:grpSpPr>
        <p:sp>
          <p:nvSpPr>
            <p:cNvPr id="42" name="Rectangle 41"/>
            <p:cNvSpPr/>
            <p:nvPr/>
          </p:nvSpPr>
          <p:spPr bwMode="auto">
            <a:xfrm>
              <a:off x="1115616" y="4941168"/>
              <a:ext cx="1296144" cy="360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2000">
                  <a:solidFill>
                    <a:schemeClr val="tx1"/>
                  </a:solidFill>
                </a:rPr>
                <a:t>Vie active</a:t>
              </a:r>
              <a:endParaRPr/>
            </a:p>
          </p:txBody>
        </p:sp>
        <p:cxnSp>
          <p:nvCxnSpPr>
            <p:cNvPr id="43" name="Connecteur droit 42"/>
            <p:cNvCxnSpPr>
              <a:cxnSpLocks/>
              <a:stCxn id="42" idx="3"/>
            </p:cNvCxnSpPr>
            <p:nvPr/>
          </p:nvCxnSpPr>
          <p:spPr bwMode="auto">
            <a:xfrm>
              <a:off x="2411760" y="5121188"/>
              <a:ext cx="576064" cy="32403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/>
          <p:nvPr/>
        </p:nvGrpSpPr>
        <p:grpSpPr bwMode="auto">
          <a:xfrm>
            <a:off x="7596336" y="4005064"/>
            <a:ext cx="1512168" cy="360040"/>
            <a:chOff x="7596336" y="4005064"/>
            <a:chExt cx="1512168" cy="36004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7812360" y="4005064"/>
              <a:ext cx="1296144" cy="360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2000">
                  <a:solidFill>
                    <a:schemeClr val="tx1"/>
                  </a:solidFill>
                </a:rPr>
                <a:t>Vie active</a:t>
              </a:r>
              <a:endParaRPr/>
            </a:p>
          </p:txBody>
        </p:sp>
        <p:cxnSp>
          <p:nvCxnSpPr>
            <p:cNvPr id="46" name="Connecteur droit 45"/>
            <p:cNvCxnSpPr>
              <a:cxnSpLocks/>
              <a:endCxn id="45" idx="1"/>
            </p:cNvCxnSpPr>
            <p:nvPr/>
          </p:nvCxnSpPr>
          <p:spPr bwMode="auto">
            <a:xfrm>
              <a:off x="7596336" y="4005064"/>
              <a:ext cx="216024" cy="18002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/>
          <p:cNvGrpSpPr/>
          <p:nvPr/>
        </p:nvGrpSpPr>
        <p:grpSpPr bwMode="auto">
          <a:xfrm>
            <a:off x="7524328" y="3140968"/>
            <a:ext cx="1512168" cy="360040"/>
            <a:chOff x="7596336" y="4005064"/>
            <a:chExt cx="1512168" cy="36004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7812360" y="4005064"/>
              <a:ext cx="1296144" cy="360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2000">
                  <a:solidFill>
                    <a:schemeClr val="tx1"/>
                  </a:solidFill>
                </a:rPr>
                <a:t>Vie active</a:t>
              </a:r>
              <a:endParaRPr/>
            </a:p>
          </p:txBody>
        </p:sp>
        <p:cxnSp>
          <p:nvCxnSpPr>
            <p:cNvPr id="53" name="Connecteur droit 52"/>
            <p:cNvCxnSpPr>
              <a:cxnSpLocks/>
              <a:endCxn id="52" idx="1"/>
            </p:cNvCxnSpPr>
            <p:nvPr/>
          </p:nvCxnSpPr>
          <p:spPr bwMode="auto">
            <a:xfrm>
              <a:off x="7596336" y="4005064"/>
              <a:ext cx="216024" cy="18002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31640" y="188640"/>
            <a:ext cx="7488832" cy="6048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ChangeArrowheads="1" noGrp="1"/>
          </p:cNvSpPr>
          <p:nvPr>
            <p:ph type="title"/>
          </p:nvPr>
        </p:nvSpPr>
        <p:spPr bwMode="auto">
          <a:xfrm>
            <a:off x="2339752" y="274638"/>
            <a:ext cx="6593936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4400" b="1">
                <a:solidFill>
                  <a:schemeClr val="tx1"/>
                </a:solidFill>
                <a:latin typeface="Book Antiqua"/>
              </a:rPr>
              <a:t>BAC PROFESSIONNEL </a:t>
            </a:r>
            <a:br>
              <a:rPr lang="fr-FR" sz="3200" b="1" i="1">
                <a:solidFill>
                  <a:schemeClr val="tx1"/>
                </a:solidFill>
                <a:latin typeface="Book Antiqua"/>
              </a:rPr>
            </a:br>
            <a:r>
              <a:rPr lang="fr-FR" sz="2900" b="1">
                <a:solidFill>
                  <a:schemeClr val="tx1"/>
                </a:solidFill>
                <a:latin typeface="Book Antiqua"/>
              </a:rPr>
              <a:t>des Métiers de la Beauté et du Bien-être</a:t>
            </a:r>
            <a:br>
              <a:rPr lang="fr-FR" sz="2900" b="1">
                <a:solidFill>
                  <a:schemeClr val="tx1"/>
                </a:solidFill>
                <a:latin typeface="Book Antiqua"/>
              </a:rPr>
            </a:br>
            <a:r>
              <a:rPr lang="fr-FR" sz="2900" b="1">
                <a:solidFill>
                  <a:schemeClr val="tx1"/>
                </a:solidFill>
                <a:latin typeface="Book Antiqua"/>
              </a:rPr>
              <a:t>au Lycée Lépine</a:t>
            </a:r>
            <a:endParaRPr/>
          </a:p>
        </p:txBody>
      </p:sp>
      <p:graphicFrame>
        <p:nvGraphicFramePr>
          <p:cNvPr id="6" name="Diagramme 5"/>
          <p:cNvGraphicFramePr>
            <a:graphicFrameLocks xmlns:a="http://schemas.openxmlformats.org/drawingml/2006/main"/>
          </p:cNvGraphicFramePr>
          <p:nvPr/>
        </p:nvGraphicFramePr>
        <p:xfrm>
          <a:off x="323528" y="1700808"/>
          <a:ext cx="8496944" cy="4907632"/>
          <a:chOff x="0" y="0"/>
          <a:chExt cx="8496944" cy="490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cxnSp>
        <p:nvCxnSpPr>
          <p:cNvPr id="5" name="Connecteur droit avec flèche 4"/>
          <p:cNvCxnSpPr>
            <a:cxnSpLocks/>
          </p:cNvCxnSpPr>
          <p:nvPr/>
        </p:nvCxnSpPr>
        <p:spPr bwMode="auto">
          <a:xfrm flipH="1">
            <a:off x="3779912" y="2924944"/>
            <a:ext cx="648072" cy="6480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cxnSpLocks/>
          </p:cNvCxnSpPr>
          <p:nvPr/>
        </p:nvCxnSpPr>
        <p:spPr bwMode="auto">
          <a:xfrm>
            <a:off x="4716016" y="2924944"/>
            <a:ext cx="648072" cy="6480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https://www.cdiscount.com/pdt2/9/3/1/1/700x700/auc7790947862931/rw/autocollants-muraux-pour-salon-de-coiffure-stick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 l="0" t="0" r="0" b="16771"/>
          <a:stretch/>
        </p:blipFill>
        <p:spPr bwMode="auto">
          <a:xfrm>
            <a:off x="251520" y="5229200"/>
            <a:ext cx="1673950" cy="1393208"/>
          </a:xfrm>
          <a:prstGeom prst="rect">
            <a:avLst/>
          </a:prstGeom>
          <a:noFill/>
        </p:spPr>
      </p:pic>
      <p:pic>
        <p:nvPicPr>
          <p:cNvPr id="4103" name="Picture 7" descr="SD.esthétiqu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21376"/>
          <a:stretch/>
        </p:blipFill>
        <p:spPr bwMode="auto">
          <a:xfrm>
            <a:off x="7187108" y="5085184"/>
            <a:ext cx="2497460" cy="1636313"/>
          </a:xfrm>
          <a:prstGeom prst="rect">
            <a:avLst/>
          </a:prstGeom>
          <a:noFill/>
        </p:spPr>
      </p:pic>
      <p:pic>
        <p:nvPicPr>
          <p:cNvPr id="4105" name="Picture 9" descr="A Quoi Consiste Exactement le Metier d'une Estheticienne ?"/>
          <p:cNvPicPr>
            <a:picLocks noChangeAspect="1" noChangeArrowheads="1"/>
          </p:cNvPicPr>
          <p:nvPr/>
        </p:nvPicPr>
        <p:blipFill>
          <a:blip r:embed="rId9">
            <a:lum contrast="20000"/>
          </a:blip>
          <a:stretch/>
        </p:blipFill>
        <p:spPr bwMode="auto">
          <a:xfrm rot="20595007" flipH="1">
            <a:off x="281541" y="298992"/>
            <a:ext cx="1986103" cy="1500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359024" y="692696"/>
            <a:ext cx="8784976" cy="381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4000" b="1">
                <a:solidFill>
                  <a:schemeClr val="tx1"/>
                </a:solidFill>
                <a:latin typeface="Book Antiqua"/>
              </a:rPr>
              <a:t>L’élève en Esthétique découvre l’Enseignement professionnel</a:t>
            </a:r>
            <a:endParaRPr/>
          </a:p>
        </p:txBody>
      </p:sp>
      <p:sp>
        <p:nvSpPr>
          <p:cNvPr id="5123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1113656" y="1628800"/>
            <a:ext cx="7706816" cy="5000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fr-FR" sz="3000" b="1">
                <a:solidFill>
                  <a:srgbClr val="002060"/>
                </a:solidFill>
                <a:latin typeface="Book Antiqua"/>
              </a:rPr>
              <a:t>En pratique :</a:t>
            </a:r>
            <a:endParaRPr/>
          </a:p>
          <a:p>
            <a:pPr>
              <a:defRPr/>
            </a:pPr>
            <a:r>
              <a:rPr lang="fr-FR" sz="2300">
                <a:solidFill>
                  <a:srgbClr val="002060"/>
                </a:solidFill>
                <a:latin typeface="Book Antiqua"/>
              </a:rPr>
              <a:t>Les techniques de soins du visage</a:t>
            </a:r>
            <a:endParaRPr/>
          </a:p>
          <a:p>
            <a:pPr>
              <a:defRPr/>
            </a:pPr>
            <a:r>
              <a:rPr lang="fr-FR" sz="2300">
                <a:solidFill>
                  <a:srgbClr val="002060"/>
                </a:solidFill>
                <a:latin typeface="Book Antiqua"/>
              </a:rPr>
              <a:t>Les techniques de soins du corps </a:t>
            </a:r>
            <a:r>
              <a:rPr lang="fr-FR" sz="2300" i="1">
                <a:solidFill>
                  <a:srgbClr val="002060"/>
                </a:solidFill>
                <a:latin typeface="Book Antiqua"/>
              </a:rPr>
              <a:t>(sauf CAP)</a:t>
            </a:r>
            <a:endParaRPr/>
          </a:p>
          <a:p>
            <a:pPr>
              <a:defRPr/>
            </a:pPr>
            <a:r>
              <a:rPr lang="fr-FR" sz="2300">
                <a:solidFill>
                  <a:srgbClr val="002060"/>
                </a:solidFill>
                <a:latin typeface="Book Antiqua"/>
              </a:rPr>
              <a:t>Les techniques d’épilation</a:t>
            </a:r>
            <a:endParaRPr/>
          </a:p>
          <a:p>
            <a:pPr>
              <a:defRPr/>
            </a:pPr>
            <a:r>
              <a:rPr lang="fr-FR" sz="2300">
                <a:solidFill>
                  <a:srgbClr val="002060"/>
                </a:solidFill>
                <a:latin typeface="Book Antiqua"/>
              </a:rPr>
              <a:t>Les techniques de maquillage</a:t>
            </a:r>
            <a:endParaRPr/>
          </a:p>
          <a:p>
            <a:pPr>
              <a:defRPr/>
            </a:pPr>
            <a:r>
              <a:rPr lang="fr-FR" sz="2300">
                <a:solidFill>
                  <a:srgbClr val="002060"/>
                </a:solidFill>
                <a:latin typeface="Book Antiqua"/>
              </a:rPr>
              <a:t>Les techniques de manucurie</a:t>
            </a:r>
            <a:endParaRPr/>
          </a:p>
          <a:p>
            <a:pPr>
              <a:defRPr/>
            </a:pPr>
            <a:r>
              <a:rPr lang="fr-FR" sz="2300">
                <a:solidFill>
                  <a:srgbClr val="002060"/>
                </a:solidFill>
                <a:latin typeface="Book Antiqua"/>
              </a:rPr>
              <a:t>Les techniques de vente</a:t>
            </a:r>
            <a:endParaRPr/>
          </a:p>
          <a:p>
            <a:pPr>
              <a:buFontTx/>
              <a:buNone/>
              <a:defRPr/>
            </a:pPr>
            <a:endParaRPr lang="fr-FR" sz="1800">
              <a:latin typeface="Book Antiqua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fr-FR" sz="3000" b="1">
                <a:solidFill>
                  <a:srgbClr val="7030A0"/>
                </a:solidFill>
                <a:latin typeface="Book Antiqua"/>
              </a:rPr>
              <a:t>En théorie :</a:t>
            </a:r>
            <a:endParaRPr/>
          </a:p>
          <a:p>
            <a:pPr>
              <a:defRPr/>
            </a:pPr>
            <a:r>
              <a:rPr lang="fr-FR" sz="2300">
                <a:solidFill>
                  <a:srgbClr val="7030A0"/>
                </a:solidFill>
                <a:latin typeface="Book Antiqua"/>
              </a:rPr>
              <a:t>La technologie des matériels</a:t>
            </a:r>
            <a:endParaRPr/>
          </a:p>
          <a:p>
            <a:pPr>
              <a:defRPr/>
            </a:pPr>
            <a:r>
              <a:rPr lang="fr-FR" sz="2300">
                <a:solidFill>
                  <a:srgbClr val="7030A0"/>
                </a:solidFill>
                <a:latin typeface="Book Antiqua"/>
              </a:rPr>
              <a:t>La technologie des appareils</a:t>
            </a:r>
            <a:endParaRPr/>
          </a:p>
          <a:p>
            <a:pPr>
              <a:defRPr/>
            </a:pPr>
            <a:r>
              <a:rPr lang="fr-FR" sz="2300">
                <a:solidFill>
                  <a:srgbClr val="7030A0"/>
                </a:solidFill>
                <a:latin typeface="Book Antiqua"/>
              </a:rPr>
              <a:t>La cosmétologie (étude des formulations des produits)</a:t>
            </a:r>
            <a:endParaRPr/>
          </a:p>
          <a:p>
            <a:pPr>
              <a:defRPr/>
            </a:pPr>
            <a:r>
              <a:rPr lang="fr-FR" sz="2300">
                <a:solidFill>
                  <a:srgbClr val="7030A0"/>
                </a:solidFill>
                <a:latin typeface="Book Antiqua"/>
              </a:rPr>
              <a:t>La connaissance du milieu professionnel</a:t>
            </a:r>
            <a:endParaRPr/>
          </a:p>
          <a:p>
            <a:pPr>
              <a:buFontTx/>
              <a:buNone/>
              <a:defRPr/>
            </a:pPr>
            <a:endParaRPr lang="fr-FR" sz="1800">
              <a:latin typeface="Book Antiqua"/>
            </a:endParaRPr>
          </a:p>
          <a:p>
            <a:pPr>
              <a:defRPr/>
            </a:pPr>
            <a:endParaRPr lang="fr-FR" sz="1800">
              <a:latin typeface="Book Antiqua"/>
            </a:endParaRPr>
          </a:p>
          <a:p>
            <a:pPr>
              <a:defRPr/>
            </a:pPr>
            <a:endParaRPr lang="fr-FR" sz="1800">
              <a:latin typeface="Book Antiqua"/>
            </a:endParaRPr>
          </a:p>
          <a:p>
            <a:pPr>
              <a:defRPr/>
            </a:pPr>
            <a:endParaRPr lang="fr-FR" sz="1800">
              <a:latin typeface="Book Antiqua"/>
            </a:endParaRPr>
          </a:p>
        </p:txBody>
      </p:sp>
      <p:pic>
        <p:nvPicPr>
          <p:cNvPr id="5125" name="Picture 5" descr="Esthéticienne à Puyricard - Escapade Relaxante Aix en Provence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tretch/>
        </p:blipFill>
        <p:spPr bwMode="auto">
          <a:xfrm>
            <a:off x="6876256" y="2925104"/>
            <a:ext cx="2082857" cy="1440000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tretch/>
        </p:blipFill>
        <p:spPr bwMode="auto">
          <a:xfrm>
            <a:off x="7092280" y="1412936"/>
            <a:ext cx="185142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www.douce-evasion.com/wp-content/uploads/2012/07/maquillage2012.jpg"/>
          <p:cNvPicPr/>
          <p:nvPr/>
        </p:nvPicPr>
        <p:blipFill>
          <a:blip r:embed="rId4">
            <a:lum contrast="20000"/>
          </a:blip>
          <a:stretch/>
        </p:blipFill>
        <p:spPr bwMode="auto">
          <a:xfrm>
            <a:off x="5364088" y="4005225"/>
            <a:ext cx="1440160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Formation esthetique medical | SIEG MEDICAL DEVICE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tretch/>
        </p:blipFill>
        <p:spPr bwMode="auto">
          <a:xfrm>
            <a:off x="6876256" y="4437272"/>
            <a:ext cx="2076845" cy="144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22960" y="260648"/>
            <a:ext cx="749808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Book Antiqua"/>
                <a:ea typeface="+mj-ea"/>
                <a:cs typeface="+mj-cs"/>
              </a:rPr>
              <a:t>L’élève en Coiffure découvre l’Enseignement professionnel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81660" y="2924944"/>
            <a:ext cx="8432252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200">
                <a:solidFill>
                  <a:schemeClr val="tx1">
                    <a:lumMod val="95000"/>
                    <a:lumOff val="5000"/>
                  </a:schemeClr>
                </a:solidFill>
              </a:rPr>
              <a:t>Les techniques de coupe, de forme, de coloration, de coiffage sur une clientèle féminine et masculine </a:t>
            </a:r>
            <a:endParaRPr/>
          </a:p>
          <a:p>
            <a:pPr>
              <a:defRPr/>
            </a:pPr>
            <a:r>
              <a:rPr lang="fr-FR" sz="2200">
                <a:solidFill>
                  <a:schemeClr val="tx1">
                    <a:lumMod val="95000"/>
                    <a:lumOff val="5000"/>
                  </a:schemeClr>
                </a:solidFill>
              </a:rPr>
              <a:t>L’accueil de la clientèle</a:t>
            </a:r>
            <a:endParaRPr/>
          </a:p>
          <a:p>
            <a:pPr>
              <a:defRPr/>
            </a:pPr>
            <a:r>
              <a:rPr lang="fr-FR" sz="2200">
                <a:solidFill>
                  <a:schemeClr val="tx1">
                    <a:lumMod val="95000"/>
                    <a:lumOff val="5000"/>
                  </a:schemeClr>
                </a:solidFill>
              </a:rPr>
              <a:t>Le conseil personnalisé pour la vente de prestations et de produits</a:t>
            </a:r>
            <a:endParaRPr/>
          </a:p>
          <a:p>
            <a:pPr>
              <a:defRPr/>
            </a:pPr>
            <a:r>
              <a:rPr lang="fr-FR" sz="2200">
                <a:solidFill>
                  <a:schemeClr val="tx1">
                    <a:lumMod val="95000"/>
                    <a:lumOff val="5000"/>
                  </a:schemeClr>
                </a:solidFill>
              </a:rPr>
              <a:t>L’animation de l’équipe au sein de l’entreprise </a:t>
            </a:r>
            <a:endParaRPr/>
          </a:p>
          <a:p>
            <a:pPr>
              <a:defRPr/>
            </a:pPr>
            <a:r>
              <a:rPr lang="fr-FR" sz="2200">
                <a:solidFill>
                  <a:schemeClr val="tx1">
                    <a:lumMod val="95000"/>
                    <a:lumOff val="5000"/>
                  </a:schemeClr>
                </a:solidFill>
              </a:rPr>
              <a:t>La gestion technique, administrative et financière courante d’un salon de coiffure ou d’une activité indépendante </a:t>
            </a:r>
            <a:endParaRPr/>
          </a:p>
          <a:p>
            <a:pPr>
              <a:defRPr/>
            </a:pPr>
            <a:r>
              <a:rPr lang="fr-FR" sz="2200">
                <a:solidFill>
                  <a:srgbClr val="800080"/>
                </a:solidFill>
              </a:rPr>
              <a:t>Mais aussi, la théorie:</a:t>
            </a:r>
            <a:endParaRPr/>
          </a:p>
          <a:p>
            <a:pPr>
              <a:defRPr/>
            </a:pPr>
            <a:r>
              <a:rPr lang="fr-FR" sz="2200">
                <a:solidFill>
                  <a:srgbClr val="800080"/>
                </a:solidFill>
              </a:rPr>
              <a:t>Des produits</a:t>
            </a:r>
            <a:endParaRPr/>
          </a:p>
          <a:p>
            <a:pPr>
              <a:defRPr/>
            </a:pPr>
            <a:r>
              <a:rPr lang="fr-FR" sz="2200">
                <a:solidFill>
                  <a:srgbClr val="800080"/>
                </a:solidFill>
              </a:rPr>
              <a:t>Des matériels</a:t>
            </a:r>
            <a:endParaRPr/>
          </a:p>
        </p:txBody>
      </p:sp>
      <p:grpSp>
        <p:nvGrpSpPr>
          <p:cNvPr id="4" name="Groupe 3"/>
          <p:cNvGrpSpPr/>
          <p:nvPr/>
        </p:nvGrpSpPr>
        <p:grpSpPr bwMode="auto">
          <a:xfrm>
            <a:off x="1077326" y="1331237"/>
            <a:ext cx="7640920" cy="1593707"/>
            <a:chOff x="2005842" y="5195965"/>
            <a:chExt cx="7640920" cy="159370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545353" y="5195965"/>
              <a:ext cx="1394080" cy="1593707"/>
            </a:xfrm>
            <a:prstGeom prst="rect">
              <a:avLst/>
            </a:prstGeom>
          </p:spPr>
        </p:pic>
        <p:pic>
          <p:nvPicPr>
            <p:cNvPr id="6" name="Picture 2" descr="N'Dzela Coiffure, coiffeur pour femmes spécialisé afro sur Montpellier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3399922" y="5314532"/>
              <a:ext cx="1680590" cy="1457001"/>
            </a:xfrm>
            <a:prstGeom prst="rect">
              <a:avLst/>
            </a:prstGeom>
            <a:noFill/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2005842" y="5298500"/>
              <a:ext cx="1469470" cy="144740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5151272" y="5273651"/>
              <a:ext cx="1394081" cy="1501624"/>
            </a:xfrm>
            <a:prstGeom prst="rect">
              <a:avLst/>
            </a:prstGeom>
          </p:spPr>
        </p:pic>
        <p:pic>
          <p:nvPicPr>
            <p:cNvPr id="9" name="Picture 16" descr="Comment couper ses cheveux soi-même ? | So Busy Girls"/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>
              <a:off x="7939433" y="5273651"/>
              <a:ext cx="1707329" cy="145192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179512" y="692696"/>
            <a:ext cx="8964488" cy="892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4400" b="1">
                <a:solidFill>
                  <a:schemeClr val="tx1"/>
                </a:solidFill>
                <a:latin typeface="Book Antiqua"/>
              </a:rPr>
              <a:t>Mais conserve également un Enseignement général</a:t>
            </a:r>
            <a:endParaRPr/>
          </a:p>
        </p:txBody>
      </p:sp>
      <p:sp>
        <p:nvSpPr>
          <p:cNvPr id="6147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1043608" y="1916832"/>
            <a:ext cx="7772400" cy="46085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fr-FR" sz="2400" b="1">
                <a:solidFill>
                  <a:srgbClr val="002060"/>
                </a:solidFill>
                <a:latin typeface="Book Antiqua"/>
              </a:rPr>
              <a:t>Lettres / Histoire 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fr-FR" sz="2400" b="1">
                <a:solidFill>
                  <a:srgbClr val="002060"/>
                </a:solidFill>
                <a:latin typeface="Book Antiqua"/>
              </a:rPr>
              <a:t>Mathématiques et Sciences (physique et chimie)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fr-FR" sz="2400" b="1">
                <a:solidFill>
                  <a:srgbClr val="002060"/>
                </a:solidFill>
                <a:latin typeface="Book Antiqua"/>
              </a:rPr>
              <a:t>Biologie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fr-FR" sz="2400" b="1">
                <a:solidFill>
                  <a:srgbClr val="002060"/>
                </a:solidFill>
                <a:latin typeface="Book Antiqua"/>
              </a:rPr>
              <a:t>Arts appliqués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fr-FR" sz="2400" b="1">
                <a:solidFill>
                  <a:srgbClr val="002060"/>
                </a:solidFill>
                <a:latin typeface="Book Antiqua"/>
              </a:rPr>
              <a:t>Langue vivante (Anglais)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fr-FR" sz="2400" b="1">
                <a:solidFill>
                  <a:srgbClr val="002060"/>
                </a:solidFill>
                <a:latin typeface="Book Antiqua"/>
              </a:rPr>
              <a:t>Education physique et sportive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fr-FR" sz="2400" b="1">
                <a:solidFill>
                  <a:srgbClr val="002060"/>
                </a:solidFill>
                <a:latin typeface="Book Antiqua"/>
              </a:rPr>
              <a:t>PSE (Prévention Santé Environnement)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fr-FR" sz="2400" b="1">
                <a:solidFill>
                  <a:srgbClr val="002060"/>
                </a:solidFill>
                <a:latin typeface="Book Antiqua"/>
              </a:rPr>
              <a:t>SST (formation au sauvetage secourisme du travail)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fr-FR" sz="2400" b="1">
                <a:solidFill>
                  <a:srgbClr val="002060"/>
                </a:solidFill>
                <a:latin typeface="Book Antiqua"/>
              </a:rPr>
              <a:t>Gestion (sauf CAP)</a:t>
            </a:r>
            <a:endParaRPr/>
          </a:p>
          <a:p>
            <a:pPr>
              <a:lnSpc>
                <a:spcPct val="150000"/>
              </a:lnSpc>
              <a:buFontTx/>
              <a:buNone/>
              <a:defRPr/>
            </a:pPr>
            <a:endParaRPr lang="fr-FR" sz="1800">
              <a:solidFill>
                <a:srgbClr val="002060"/>
              </a:solidFill>
              <a:latin typeface="Book Antiqu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/>
              <a:buNone/>
              <a:defRPr/>
            </a:pPr>
            <a:endParaRPr lang="fr-FR" sz="1800">
              <a:solidFill>
                <a:srgbClr val="002060"/>
              </a:solidFill>
              <a:latin typeface="Book Antiqua"/>
            </a:endParaRPr>
          </a:p>
          <a:p>
            <a:pPr>
              <a:lnSpc>
                <a:spcPct val="150000"/>
              </a:lnSpc>
              <a:defRPr/>
            </a:pPr>
            <a:endParaRPr lang="fr-FR" sz="1800">
              <a:solidFill>
                <a:srgbClr val="002060"/>
              </a:solidFill>
              <a:latin typeface="Book Antiqua"/>
            </a:endParaRPr>
          </a:p>
          <a:p>
            <a:pPr>
              <a:lnSpc>
                <a:spcPct val="150000"/>
              </a:lnSpc>
              <a:defRPr/>
            </a:pPr>
            <a:endParaRPr lang="fr-FR" sz="1800">
              <a:solidFill>
                <a:srgbClr val="002060"/>
              </a:solidFill>
              <a:latin typeface="Book Antiqua"/>
            </a:endParaRPr>
          </a:p>
          <a:p>
            <a:pPr>
              <a:lnSpc>
                <a:spcPct val="150000"/>
              </a:lnSpc>
              <a:defRPr/>
            </a:pPr>
            <a:endParaRPr lang="fr-FR" sz="1800">
              <a:solidFill>
                <a:srgbClr val="002060"/>
              </a:solidFill>
              <a:latin typeface="Book Antiqua"/>
            </a:endParaRPr>
          </a:p>
          <a:p>
            <a:pPr>
              <a:lnSpc>
                <a:spcPct val="150000"/>
              </a:lnSpc>
              <a:defRPr/>
            </a:pPr>
            <a:endParaRPr lang="fr-FR" sz="1800">
              <a:solidFill>
                <a:srgbClr val="002060"/>
              </a:solidFill>
              <a:latin typeface="Book Antiqua"/>
            </a:endParaRPr>
          </a:p>
          <a:p>
            <a:pPr>
              <a:lnSpc>
                <a:spcPct val="150000"/>
              </a:lnSpc>
              <a:defRPr/>
            </a:pPr>
            <a:endParaRPr lang="fr-FR" sz="1800">
              <a:solidFill>
                <a:srgbClr val="002060"/>
              </a:solidFill>
              <a:latin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179512" y="476672"/>
            <a:ext cx="8784976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600" b="1">
                <a:solidFill>
                  <a:schemeClr val="tx1"/>
                </a:solidFill>
                <a:latin typeface="Book Antiqua"/>
              </a:rPr>
              <a:t>Quelles sont les aptitudes souhaitées ?</a:t>
            </a:r>
            <a:endParaRPr/>
          </a:p>
        </p:txBody>
      </p:sp>
      <p:sp>
        <p:nvSpPr>
          <p:cNvPr id="8195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1187624" y="1268760"/>
            <a:ext cx="7772400" cy="4824536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  <a:defRPr/>
            </a:pPr>
            <a:r>
              <a:rPr lang="fr-FR" sz="2800" b="1">
                <a:solidFill>
                  <a:srgbClr val="002060"/>
                </a:solidFill>
                <a:latin typeface="Book Antiqua"/>
              </a:rPr>
              <a:t>Goût pour le contact avec la clientèle</a:t>
            </a:r>
            <a:endParaRPr/>
          </a:p>
          <a:p>
            <a:pPr>
              <a:buFont typeface="Arial"/>
              <a:buChar char="•"/>
              <a:defRPr/>
            </a:pPr>
            <a:r>
              <a:rPr lang="fr-FR" sz="2800" b="1">
                <a:solidFill>
                  <a:srgbClr val="002060"/>
                </a:solidFill>
                <a:latin typeface="Book Antiqua"/>
              </a:rPr>
              <a:t>Présentation soignée</a:t>
            </a:r>
            <a:endParaRPr/>
          </a:p>
          <a:p>
            <a:pPr>
              <a:buFont typeface="Arial"/>
              <a:buChar char="•"/>
              <a:defRPr/>
            </a:pPr>
            <a:r>
              <a:rPr lang="fr-FR" sz="2800" b="1">
                <a:solidFill>
                  <a:srgbClr val="002060"/>
                </a:solidFill>
                <a:latin typeface="Book Antiqua"/>
              </a:rPr>
              <a:t>Vocabulaire parfait </a:t>
            </a:r>
            <a:endParaRPr/>
          </a:p>
          <a:p>
            <a:pPr>
              <a:buFont typeface="Arial"/>
              <a:buChar char="•"/>
              <a:defRPr/>
            </a:pPr>
            <a:r>
              <a:rPr lang="fr-FR" sz="2800" b="1">
                <a:solidFill>
                  <a:srgbClr val="002060"/>
                </a:solidFill>
                <a:latin typeface="Book Antiqua"/>
              </a:rPr>
              <a:t>Bonne dextérité</a:t>
            </a:r>
            <a:endParaRPr/>
          </a:p>
          <a:p>
            <a:pPr>
              <a:buFont typeface="Arial"/>
              <a:buChar char="•"/>
              <a:defRPr/>
            </a:pPr>
            <a:r>
              <a:rPr lang="fr-FR" sz="2800" b="1">
                <a:solidFill>
                  <a:srgbClr val="002060"/>
                </a:solidFill>
                <a:latin typeface="Book Antiqua"/>
              </a:rPr>
              <a:t>Délicatesse et discrétion</a:t>
            </a:r>
            <a:endParaRPr/>
          </a:p>
          <a:p>
            <a:pPr>
              <a:buFont typeface="Arial"/>
              <a:buChar char="•"/>
              <a:defRPr/>
            </a:pPr>
            <a:r>
              <a:rPr lang="fr-FR" sz="2800" b="1">
                <a:solidFill>
                  <a:srgbClr val="002060"/>
                </a:solidFill>
                <a:latin typeface="Book Antiqua"/>
              </a:rPr>
              <a:t>Rigueur et Organisation</a:t>
            </a:r>
            <a:endParaRPr/>
          </a:p>
          <a:p>
            <a:pPr>
              <a:buFont typeface="Arial"/>
              <a:buChar char="•"/>
              <a:defRPr/>
            </a:pPr>
            <a:r>
              <a:rPr lang="fr-FR" sz="2800" b="1">
                <a:solidFill>
                  <a:srgbClr val="002060"/>
                </a:solidFill>
                <a:latin typeface="Book Antiqua"/>
              </a:rPr>
              <a:t>Sens artistique</a:t>
            </a:r>
            <a:endParaRPr/>
          </a:p>
          <a:p>
            <a:pPr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/>
              <a:buChar char="§"/>
              <a:defRPr/>
            </a:pPr>
            <a:endParaRPr lang="fr-FR" sz="2800">
              <a:solidFill>
                <a:srgbClr val="002060"/>
              </a:solidFill>
              <a:latin typeface="Book Antiqua"/>
            </a:endParaRPr>
          </a:p>
        </p:txBody>
      </p:sp>
      <p:pic>
        <p:nvPicPr>
          <p:cNvPr id="7" name="Image 6" descr="GUINOT-CADEAU-PARIS-fin-de-page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/>
        </p:blipFill>
        <p:spPr bwMode="auto">
          <a:xfrm>
            <a:off x="5940152" y="3356992"/>
            <a:ext cx="2972048" cy="3224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1007662" y="116632"/>
            <a:ext cx="8126288" cy="8112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600" b="1">
                <a:solidFill>
                  <a:schemeClr val="tx1"/>
                </a:solidFill>
                <a:latin typeface="Book Antiqua"/>
              </a:rPr>
              <a:t>Les PFMP = Stages en entreprise</a:t>
            </a:r>
            <a:br>
              <a:rPr lang="fr-FR" sz="3600" b="1">
                <a:solidFill>
                  <a:schemeClr val="tx1"/>
                </a:solidFill>
                <a:latin typeface="Book Antiqua"/>
              </a:rPr>
            </a:br>
            <a:r>
              <a:rPr lang="fr-FR" sz="2800" b="1">
                <a:solidFill>
                  <a:schemeClr val="tx1"/>
                </a:solidFill>
                <a:latin typeface="Book Antiqua"/>
              </a:rPr>
              <a:t>Périodes de formation en milieu professionnel</a:t>
            </a:r>
            <a:endParaRPr/>
          </a:p>
        </p:txBody>
      </p:sp>
      <p:graphicFrame>
        <p:nvGraphicFramePr>
          <p:cNvPr id="14411" name="Group 75"/>
          <p:cNvGraphicFramePr>
            <a:graphicFrameLocks xmlns:a="http://schemas.openxmlformats.org/drawingml/2006/main" noGrp="1"/>
          </p:cNvGraphicFramePr>
          <p:nvPr>
            <p:ph type="tbl" idx="1"/>
          </p:nvPr>
        </p:nvGraphicFramePr>
        <p:xfrm>
          <a:off x="539552" y="1186782"/>
          <a:ext cx="8420471" cy="530180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482230"/>
                <a:gridCol w="3042472"/>
                <a:gridCol w="3895769"/>
              </a:tblGrid>
              <a:tr h="566352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6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Book Antiqua"/>
                        <a:cs typeface="Times New Roman"/>
                      </a:endParaRPr>
                    </a:p>
                  </a:txBody>
                  <a:tcPr marT="45728" marB="45728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b="1" i="0" u="none" strike="noStrike" cap="none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Book Antiqua"/>
                          <a:cs typeface="Times New Roman"/>
                        </a:rPr>
                        <a:t> CAP Esthétique</a:t>
                      </a:r>
                      <a:endParaRPr/>
                    </a:p>
                  </a:txBody>
                  <a:tcPr marT="45728" marB="45728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b="1" i="0" u="none" strike="noStrike" cap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Book Antiqua"/>
                          <a:cs typeface="Times New Roman"/>
                        </a:rPr>
                        <a:t>BAC PRO Esthétique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b="1" i="0" u="none" strike="noStrike" cap="none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 Antiqua"/>
                          <a:cs typeface="Times New Roman"/>
                        </a:rPr>
                        <a:t>BAC PRO Coiffure</a:t>
                      </a:r>
                      <a:endParaRPr/>
                    </a:p>
                  </a:txBody>
                  <a:tcPr marT="45728" marB="45728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0056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ook Antiqua"/>
                          <a:cs typeface="Times New Roman"/>
                        </a:rPr>
                        <a:t>1ère Année</a:t>
                      </a:r>
                      <a:endParaRPr/>
                    </a:p>
                  </a:txBody>
                  <a:tcPr marT="45728" marB="45728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Book Antiqua"/>
                          <a:cs typeface="Times New Roman"/>
                        </a:rPr>
                        <a:t>3 semaines en Parfumerie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Book Antiqua"/>
                          <a:cs typeface="Times New Roman"/>
                        </a:rPr>
                        <a:t>4 semaines en Institut</a:t>
                      </a:r>
                      <a:endParaRPr/>
                    </a:p>
                  </a:txBody>
                  <a:tcPr marT="45728" marB="45728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Book Antiqua"/>
                          <a:cs typeface="Times New Roman"/>
                        </a:rPr>
                        <a:t>3 semaines en Coiffure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Book Antiqua"/>
                          <a:cs typeface="Times New Roman"/>
                        </a:rPr>
                        <a:t>    3 semaines en Esthétique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000" b="0" i="0" u="none" strike="noStrike" cap="none">
                        <a:ln>
                          <a:noFill/>
                        </a:ln>
                        <a:solidFill>
                          <a:srgbClr val="7030A0"/>
                        </a:solidFill>
                        <a:latin typeface="Book Antiqua"/>
                        <a:cs typeface="Times New Roman"/>
                      </a:endParaRPr>
                    </a:p>
                  </a:txBody>
                  <a:tcPr marT="45728" marB="45728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1190671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ook Antiqua"/>
                          <a:cs typeface="Times New Roman"/>
                        </a:rPr>
                        <a:t>2ème Année</a:t>
                      </a:r>
                      <a:endParaRPr/>
                    </a:p>
                  </a:txBody>
                  <a:tcPr marT="45728" marB="45728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000" b="0" i="0" u="none" strike="noStrike" cap="none">
                        <a:ln>
                          <a:noFill/>
                        </a:ln>
                        <a:solidFill>
                          <a:srgbClr val="FF0066"/>
                        </a:solidFill>
                        <a:latin typeface="Book Antiqua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Book Antiqua"/>
                          <a:cs typeface="Times New Roman"/>
                        </a:rPr>
                        <a:t>3 semaines en Parfumerie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Book Antiqua"/>
                          <a:cs typeface="Times New Roman"/>
                        </a:rPr>
                        <a:t>3 semaines en Institut</a:t>
                      </a:r>
                      <a:endParaRPr/>
                    </a:p>
                  </a:txBody>
                  <a:tcPr marT="45728" marB="45728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Book Antiqua"/>
                          <a:cs typeface="Times New Roman"/>
                        </a:rPr>
                        <a:t>      4 semaines en Parfumerie</a:t>
                      </a:r>
                      <a:endParaRPr lang="fr-FR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Book Antiqua"/>
                          <a:cs typeface="Times New Roman"/>
                        </a:rPr>
                        <a:t>4 semaines en Institut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 Antiqua"/>
                          <a:cs typeface="Times New Roman"/>
                        </a:rPr>
                        <a:t>=&gt; 8 semaines dans les métiers de la coiffure</a:t>
                      </a:r>
                      <a:endParaRPr/>
                    </a:p>
                  </a:txBody>
                  <a:tcPr marT="45728" marB="45728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465177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24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Book Antiqua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Book Antiqua"/>
                          <a:cs typeface="Times New Roman"/>
                        </a:rPr>
                        <a:t>3ème Année</a:t>
                      </a:r>
                      <a:endParaRPr/>
                    </a:p>
                  </a:txBody>
                  <a:tcPr marT="45728" marB="45728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Book Antiqua"/>
                        <a:cs typeface="Times New Roman"/>
                      </a:endParaRPr>
                    </a:p>
                  </a:txBody>
                  <a:tcPr marT="45728" marB="45728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pattFill prst="lt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Book Antiqua"/>
                          <a:cs typeface="Times New Roman"/>
                        </a:rPr>
                        <a:t>5 semaines  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Book Antiqua"/>
                          <a:cs typeface="Times New Roman"/>
                        </a:rPr>
                        <a:t>en Institut ou Parfumerie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latin typeface="Book Antiqua"/>
                          <a:cs typeface="Times New Roman"/>
                        </a:rPr>
                        <a:t>3 semaines découverte d’une spécialité technique en lien avec le projet professionnel de l’élève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0" i="0" u="none" strike="noStrike" cap="none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 Antiqua"/>
                          <a:cs typeface="Times New Roman"/>
                        </a:rPr>
                        <a:t>=&gt; 8 semaines dans les métiers de la coiffure</a:t>
                      </a:r>
                      <a:endParaRPr lang="fr-FR" sz="1800" b="0" i="0" u="none" strike="noStrike" cap="none">
                        <a:ln>
                          <a:noFill/>
                        </a:ln>
                        <a:solidFill>
                          <a:srgbClr val="7030A0"/>
                        </a:solidFill>
                        <a:latin typeface="Book Antiqua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000" b="0" i="0" u="none" strike="noStrike" cap="none">
                        <a:ln>
                          <a:noFill/>
                        </a:ln>
                        <a:solidFill>
                          <a:srgbClr val="7030A0"/>
                        </a:solidFill>
                        <a:latin typeface="Book Antiqua"/>
                        <a:cs typeface="Times New Roman"/>
                      </a:endParaRPr>
                    </a:p>
                  </a:txBody>
                  <a:tcPr marT="45728" marB="45728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Solstice">
      <a:fillStyleLst>
        <a:solidFill>
          <a:schemeClr val="phClr"/>
        </a:solidFill>
        <a:gradFill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/>
        </a:gradFill>
        <a:gradFill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/>
        </a:gradFill>
        <a:blipFill>
          <a:blip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algn="tl" flip="xy" sx="90000" sy="9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0</Words>
  <Application>ONLYOFFICE/7.2.0.204</Application>
  <DocSecurity>0</DocSecurity>
  <PresentationFormat>Affichage à l'écran (4:3)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Victoria</dc:creator>
  <cp:keywords/>
  <dc:description/>
  <dc:identifier/>
  <dc:language/>
  <cp:lastModifiedBy/>
  <cp:revision>92</cp:revision>
  <dcterms:created xsi:type="dcterms:W3CDTF">2014-03-12T09:55:21Z</dcterms:created>
  <dcterms:modified xsi:type="dcterms:W3CDTF">2024-02-17T08:31:07Z</dcterms:modified>
  <cp:category/>
  <cp:contentStatus/>
  <cp:version/>
</cp:coreProperties>
</file>